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379" r:id="rId3"/>
    <p:sldId id="300" r:id="rId4"/>
    <p:sldId id="362" r:id="rId5"/>
    <p:sldId id="363" r:id="rId6"/>
    <p:sldId id="361" r:id="rId7"/>
    <p:sldId id="364" r:id="rId8"/>
    <p:sldId id="365" r:id="rId9"/>
    <p:sldId id="366" r:id="rId10"/>
    <p:sldId id="359" r:id="rId11"/>
    <p:sldId id="368" r:id="rId12"/>
    <p:sldId id="377" r:id="rId13"/>
    <p:sldId id="369" r:id="rId14"/>
    <p:sldId id="376" r:id="rId15"/>
    <p:sldId id="321" r:id="rId16"/>
    <p:sldId id="370" r:id="rId17"/>
    <p:sldId id="371" r:id="rId18"/>
    <p:sldId id="372" r:id="rId19"/>
    <p:sldId id="373" r:id="rId20"/>
    <p:sldId id="374" r:id="rId21"/>
    <p:sldId id="375" r:id="rId22"/>
    <p:sldId id="378" r:id="rId23"/>
    <p:sldId id="310" r:id="rId24"/>
    <p:sldId id="313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E56C6A2-C5C5-4EB1-AEAF-C8399D7B1D15}">
          <p14:sldIdLst>
            <p14:sldId id="256"/>
            <p14:sldId id="379"/>
            <p14:sldId id="300"/>
            <p14:sldId id="362"/>
            <p14:sldId id="363"/>
            <p14:sldId id="361"/>
            <p14:sldId id="364"/>
            <p14:sldId id="365"/>
            <p14:sldId id="366"/>
            <p14:sldId id="359"/>
            <p14:sldId id="368"/>
            <p14:sldId id="377"/>
            <p14:sldId id="369"/>
            <p14:sldId id="376"/>
            <p14:sldId id="321"/>
            <p14:sldId id="370"/>
            <p14:sldId id="371"/>
            <p14:sldId id="372"/>
            <p14:sldId id="373"/>
            <p14:sldId id="374"/>
            <p14:sldId id="375"/>
            <p14:sldId id="378"/>
            <p14:sldId id="310"/>
            <p14:sldId id="3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79130" autoAdjust="0"/>
  </p:normalViewPr>
  <p:slideViewPr>
    <p:cSldViewPr>
      <p:cViewPr varScale="1">
        <p:scale>
          <a:sx n="57" d="100"/>
          <a:sy n="57" d="100"/>
        </p:scale>
        <p:origin x="78" y="54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8" d="100"/>
          <a:sy n="68" d="100"/>
        </p:scale>
        <p:origin x="310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E27C93-2F68-4DA7-B1AC-917A33526430}" type="doc">
      <dgm:prSet loTypeId="urn:microsoft.com/office/officeart/2005/8/layout/rings+Icon" loCatId="relationship" qsTypeId="urn:microsoft.com/office/officeart/2005/8/quickstyle/3d2" qsCatId="3D" csTypeId="urn:microsoft.com/office/officeart/2005/8/colors/accent1_2" csCatId="accent1" phldr="1"/>
      <dgm:spPr/>
    </dgm:pt>
    <dgm:pt modelId="{E359E1A9-DCFC-421A-AF9E-AC08BC965116}">
      <dgm:prSet phldrT="[Text]"/>
      <dgm:spPr>
        <a:gradFill rotWithShape="0">
          <a:gsLst>
            <a:gs pos="0">
              <a:srgbClr val="7030A0"/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Groundwater Model Calibration</a:t>
          </a:r>
        </a:p>
      </dgm:t>
    </dgm:pt>
    <dgm:pt modelId="{CB24F6C3-EAF7-4D01-ABF2-FD8C5F263B84}" type="parTrans" cxnId="{BA9AEA4F-2D32-4FA6-A448-3F7B698DA1CA}">
      <dgm:prSet/>
      <dgm:spPr/>
      <dgm:t>
        <a:bodyPr/>
        <a:lstStyle/>
        <a:p>
          <a:endParaRPr lang="en-US"/>
        </a:p>
      </dgm:t>
    </dgm:pt>
    <dgm:pt modelId="{56E228FA-D481-4528-A1D5-5CA112D2EBEB}" type="sibTrans" cxnId="{BA9AEA4F-2D32-4FA6-A448-3F7B698DA1CA}">
      <dgm:prSet/>
      <dgm:spPr/>
      <dgm:t>
        <a:bodyPr/>
        <a:lstStyle/>
        <a:p>
          <a:endParaRPr lang="en-US"/>
        </a:p>
      </dgm:t>
    </dgm:pt>
    <dgm:pt modelId="{6AA3BF11-9832-4CF9-ADA1-B1EBA00CBA00}">
      <dgm:prSet phldrT="[Text]"/>
      <dgm:spPr>
        <a:gradFill rotWithShape="0">
          <a:gsLst>
            <a:gs pos="0">
              <a:srgbClr val="7030A0"/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Integrated Model Calibration</a:t>
          </a:r>
        </a:p>
      </dgm:t>
    </dgm:pt>
    <dgm:pt modelId="{0330DA8C-DAC3-4EB9-AFFE-FFC7C3296C51}" type="parTrans" cxnId="{4A539C92-ED5D-4636-9538-023AFA043EB3}">
      <dgm:prSet/>
      <dgm:spPr/>
      <dgm:t>
        <a:bodyPr/>
        <a:lstStyle/>
        <a:p>
          <a:endParaRPr lang="en-US"/>
        </a:p>
      </dgm:t>
    </dgm:pt>
    <dgm:pt modelId="{90F616DF-723F-4AD0-B53D-35B46238FFA6}" type="sibTrans" cxnId="{4A539C92-ED5D-4636-9538-023AFA043EB3}">
      <dgm:prSet/>
      <dgm:spPr/>
      <dgm:t>
        <a:bodyPr/>
        <a:lstStyle/>
        <a:p>
          <a:endParaRPr lang="en-US"/>
        </a:p>
      </dgm:t>
    </dgm:pt>
    <dgm:pt modelId="{EAE58DE2-E433-4872-AA82-47252BEAB600}">
      <dgm:prSet phldrT="[Text]"/>
      <dgm:spPr>
        <a:gradFill rotWithShape="0">
          <a:gsLst>
            <a:gs pos="0">
              <a:srgbClr val="7030A0"/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Watershed Model Calibration</a:t>
          </a:r>
        </a:p>
      </dgm:t>
    </dgm:pt>
    <dgm:pt modelId="{C53E1DA5-7EC7-43E6-9AF3-56617373629F}" type="sibTrans" cxnId="{42365630-E2AB-4D09-8F12-5323A7971591}">
      <dgm:prSet/>
      <dgm:spPr/>
      <dgm:t>
        <a:bodyPr/>
        <a:lstStyle/>
        <a:p>
          <a:endParaRPr lang="en-US"/>
        </a:p>
      </dgm:t>
    </dgm:pt>
    <dgm:pt modelId="{F96123CB-6296-4933-9AEF-A65C0FDAAFB1}" type="parTrans" cxnId="{42365630-E2AB-4D09-8F12-5323A7971591}">
      <dgm:prSet/>
      <dgm:spPr/>
      <dgm:t>
        <a:bodyPr/>
        <a:lstStyle/>
        <a:p>
          <a:endParaRPr lang="en-US"/>
        </a:p>
      </dgm:t>
    </dgm:pt>
    <dgm:pt modelId="{94C85B3B-29DA-4DA8-BD80-A32BCF05FB92}" type="pres">
      <dgm:prSet presAssocID="{18E27C93-2F68-4DA7-B1AC-917A33526430}" presName="Name0" presStyleCnt="0">
        <dgm:presLayoutVars>
          <dgm:chMax val="7"/>
          <dgm:dir/>
          <dgm:resizeHandles val="exact"/>
        </dgm:presLayoutVars>
      </dgm:prSet>
      <dgm:spPr/>
    </dgm:pt>
    <dgm:pt modelId="{384D05A6-4FAE-43D3-8CAC-4B5C0CA49B7B}" type="pres">
      <dgm:prSet presAssocID="{18E27C93-2F68-4DA7-B1AC-917A33526430}" presName="ellipse1" presStyleLbl="vennNode1" presStyleIdx="0" presStyleCnt="3">
        <dgm:presLayoutVars>
          <dgm:bulletEnabled val="1"/>
        </dgm:presLayoutVars>
      </dgm:prSet>
      <dgm:spPr/>
    </dgm:pt>
    <dgm:pt modelId="{4CE661C4-5801-4044-8003-17788B4384AC}" type="pres">
      <dgm:prSet presAssocID="{18E27C93-2F68-4DA7-B1AC-917A33526430}" presName="ellipse2" presStyleLbl="vennNode1" presStyleIdx="1" presStyleCnt="3" custLinFactNeighborX="-38" custLinFactNeighborY="1042">
        <dgm:presLayoutVars>
          <dgm:bulletEnabled val="1"/>
        </dgm:presLayoutVars>
      </dgm:prSet>
      <dgm:spPr/>
    </dgm:pt>
    <dgm:pt modelId="{519B8209-B86A-4C3F-AFDD-1718DD14EC55}" type="pres">
      <dgm:prSet presAssocID="{18E27C93-2F68-4DA7-B1AC-917A33526430}" presName="ellipse3" presStyleLbl="vennNode1" presStyleIdx="2" presStyleCnt="3">
        <dgm:presLayoutVars>
          <dgm:bulletEnabled val="1"/>
        </dgm:presLayoutVars>
      </dgm:prSet>
      <dgm:spPr/>
    </dgm:pt>
  </dgm:ptLst>
  <dgm:cxnLst>
    <dgm:cxn modelId="{4364A90C-5A30-4DB9-8525-A004D5A03AA1}" type="presOf" srcId="{18E27C93-2F68-4DA7-B1AC-917A33526430}" destId="{94C85B3B-29DA-4DA8-BD80-A32BCF05FB92}" srcOrd="0" destOrd="0" presId="urn:microsoft.com/office/officeart/2005/8/layout/rings+Icon"/>
    <dgm:cxn modelId="{D5F2430E-BE70-40A2-9997-85F81086864F}" type="presOf" srcId="{6AA3BF11-9832-4CF9-ADA1-B1EBA00CBA00}" destId="{4CE661C4-5801-4044-8003-17788B4384AC}" srcOrd="0" destOrd="0" presId="urn:microsoft.com/office/officeart/2005/8/layout/rings+Icon"/>
    <dgm:cxn modelId="{87828E2D-BF3A-4AB1-9DB6-0746A837A255}" type="presOf" srcId="{EAE58DE2-E433-4872-AA82-47252BEAB600}" destId="{519B8209-B86A-4C3F-AFDD-1718DD14EC55}" srcOrd="0" destOrd="0" presId="urn:microsoft.com/office/officeart/2005/8/layout/rings+Icon"/>
    <dgm:cxn modelId="{42365630-E2AB-4D09-8F12-5323A7971591}" srcId="{18E27C93-2F68-4DA7-B1AC-917A33526430}" destId="{EAE58DE2-E433-4872-AA82-47252BEAB600}" srcOrd="2" destOrd="0" parTransId="{F96123CB-6296-4933-9AEF-A65C0FDAAFB1}" sibTransId="{C53E1DA5-7EC7-43E6-9AF3-56617373629F}"/>
    <dgm:cxn modelId="{7F8B3F6A-EBDA-458C-86C8-A3CC4A391221}" type="presOf" srcId="{E359E1A9-DCFC-421A-AF9E-AC08BC965116}" destId="{384D05A6-4FAE-43D3-8CAC-4B5C0CA49B7B}" srcOrd="0" destOrd="0" presId="urn:microsoft.com/office/officeart/2005/8/layout/rings+Icon"/>
    <dgm:cxn modelId="{BA9AEA4F-2D32-4FA6-A448-3F7B698DA1CA}" srcId="{18E27C93-2F68-4DA7-B1AC-917A33526430}" destId="{E359E1A9-DCFC-421A-AF9E-AC08BC965116}" srcOrd="0" destOrd="0" parTransId="{CB24F6C3-EAF7-4D01-ABF2-FD8C5F263B84}" sibTransId="{56E228FA-D481-4528-A1D5-5CA112D2EBEB}"/>
    <dgm:cxn modelId="{4A539C92-ED5D-4636-9538-023AFA043EB3}" srcId="{18E27C93-2F68-4DA7-B1AC-917A33526430}" destId="{6AA3BF11-9832-4CF9-ADA1-B1EBA00CBA00}" srcOrd="1" destOrd="0" parTransId="{0330DA8C-DAC3-4EB9-AFFE-FFC7C3296C51}" sibTransId="{90F616DF-723F-4AD0-B53D-35B46238FFA6}"/>
    <dgm:cxn modelId="{1E2F2E12-F9A5-42F1-96CE-CF63680CD184}" type="presParOf" srcId="{94C85B3B-29DA-4DA8-BD80-A32BCF05FB92}" destId="{384D05A6-4FAE-43D3-8CAC-4B5C0CA49B7B}" srcOrd="0" destOrd="0" presId="urn:microsoft.com/office/officeart/2005/8/layout/rings+Icon"/>
    <dgm:cxn modelId="{31A48EB7-0381-49C7-AD59-2B5BD50FEDF8}" type="presParOf" srcId="{94C85B3B-29DA-4DA8-BD80-A32BCF05FB92}" destId="{4CE661C4-5801-4044-8003-17788B4384AC}" srcOrd="1" destOrd="0" presId="urn:microsoft.com/office/officeart/2005/8/layout/rings+Icon"/>
    <dgm:cxn modelId="{2B6F6681-C847-4D29-92C1-9ACB80D907EE}" type="presParOf" srcId="{94C85B3B-29DA-4DA8-BD80-A32BCF05FB92}" destId="{519B8209-B86A-4C3F-AFDD-1718DD14EC55}" srcOrd="2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D05A6-4FAE-43D3-8CAC-4B5C0CA49B7B}">
      <dsp:nvSpPr>
        <dsp:cNvPr id="0" name=""/>
        <dsp:cNvSpPr/>
      </dsp:nvSpPr>
      <dsp:spPr>
        <a:xfrm>
          <a:off x="582038" y="0"/>
          <a:ext cx="2468503" cy="2468468"/>
        </a:xfrm>
        <a:prstGeom prst="ellipse">
          <a:avLst/>
        </a:prstGeom>
        <a:gradFill rotWithShape="0">
          <a:gsLst>
            <a:gs pos="0">
              <a:srgbClr val="7030A0"/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tx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/>
              </a:solidFill>
            </a:rPr>
            <a:t>Groundwater Model Calibration</a:t>
          </a:r>
        </a:p>
      </dsp:txBody>
      <dsp:txXfrm>
        <a:off x="943542" y="361499"/>
        <a:ext cx="1745495" cy="1745470"/>
      </dsp:txXfrm>
    </dsp:sp>
    <dsp:sp modelId="{4CE661C4-5801-4044-8003-17788B4384AC}">
      <dsp:nvSpPr>
        <dsp:cNvPr id="0" name=""/>
        <dsp:cNvSpPr/>
      </dsp:nvSpPr>
      <dsp:spPr>
        <a:xfrm>
          <a:off x="1851661" y="1646331"/>
          <a:ext cx="2468503" cy="2468468"/>
        </a:xfrm>
        <a:prstGeom prst="ellipse">
          <a:avLst/>
        </a:prstGeom>
        <a:gradFill rotWithShape="0">
          <a:gsLst>
            <a:gs pos="0">
              <a:srgbClr val="7030A0"/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tx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/>
              </a:solidFill>
            </a:rPr>
            <a:t>Integrated Model Calibration</a:t>
          </a:r>
        </a:p>
      </dsp:txBody>
      <dsp:txXfrm>
        <a:off x="2213165" y="2007830"/>
        <a:ext cx="1745495" cy="1745470"/>
      </dsp:txXfrm>
    </dsp:sp>
    <dsp:sp modelId="{519B8209-B86A-4C3F-AFDD-1718DD14EC55}">
      <dsp:nvSpPr>
        <dsp:cNvPr id="0" name=""/>
        <dsp:cNvSpPr/>
      </dsp:nvSpPr>
      <dsp:spPr>
        <a:xfrm>
          <a:off x="3121657" y="0"/>
          <a:ext cx="2468503" cy="2468468"/>
        </a:xfrm>
        <a:prstGeom prst="ellipse">
          <a:avLst/>
        </a:prstGeom>
        <a:gradFill rotWithShape="0">
          <a:gsLst>
            <a:gs pos="0">
              <a:srgbClr val="7030A0"/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tx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/>
              </a:solidFill>
            </a:rPr>
            <a:t>Watershed Model Calibration</a:t>
          </a:r>
        </a:p>
      </dsp:txBody>
      <dsp:txXfrm>
        <a:off x="3483161" y="361499"/>
        <a:ext cx="1745495" cy="17454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7945F4-12E0-431C-93FC-BDDF0B2A1C04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85602B-DBF1-43E4-A494-48AFB12E0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000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5602B-DBF1-43E4-A494-48AFB12E0C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18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5602B-DBF1-43E4-A494-48AFB12E0C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939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5602B-DBF1-43E4-A494-48AFB12E0C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094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5602B-DBF1-43E4-A494-48AFB12E0C4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68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65990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5602B-DBF1-43E4-A494-48AFB12E0C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501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Let me describe </a:t>
                </a:r>
                <a:r>
                  <a:rPr lang="en-US" dirty="0" err="1" smtClean="0"/>
                  <a:t>kalman</a:t>
                </a:r>
                <a:r>
                  <a:rPr lang="en-US" dirty="0" smtClean="0"/>
                  <a:t> filter briefly in this slide. If the model parameter is normal and the model is linear, this will produce normal predictions. The observation and the model parameters</a:t>
                </a:r>
                <a:r>
                  <a:rPr lang="en-US" baseline="0" dirty="0" smtClean="0"/>
                  <a:t> are described using a joint Gaussian pdf. if we have an observation,  we can </a:t>
                </a:r>
                <a:r>
                  <a:rPr lang="en-US" baseline="0" dirty="0" err="1" smtClean="0"/>
                  <a:t>slise</a:t>
                </a:r>
                <a:r>
                  <a:rPr lang="en-US" baseline="0" dirty="0" smtClean="0"/>
                  <a:t> the joint distribution (blue). The </a:t>
                </a:r>
                <a:r>
                  <a:rPr lang="en-US" baseline="0" dirty="0" err="1" smtClean="0"/>
                  <a:t>corss</a:t>
                </a:r>
                <a:r>
                  <a:rPr lang="en-US" baseline="0" dirty="0" smtClean="0"/>
                  <a:t>-section at which we slice the joint pdf is the posterior pdf of model parameters. This pdf is also a normal distribution with mean and covariance shown here. </a:t>
                </a:r>
                <a:r>
                  <a:rPr lang="en-US" i="0" baseline="0" smtClean="0">
                    <a:latin typeface="Cambria Math" panose="02040503050406030204" pitchFamily="18" charset="0"/>
                  </a:rPr>
                  <a:t>"Type equation here."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5602B-DBF1-43E4-A494-48AFB12E0C4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222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5602B-DBF1-43E4-A494-48AFB12E0C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3212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5602B-DBF1-43E4-A494-48AFB12E0C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8819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5602B-DBF1-43E4-A494-48AFB12E0C4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6099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5602B-DBF1-43E4-A494-48AFB12E0C4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0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5602B-DBF1-43E4-A494-48AFB12E0C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2168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5602B-DBF1-43E4-A494-48AFB12E0C4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528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5602B-DBF1-43E4-A494-48AFB12E0C4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9326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5602B-DBF1-43E4-A494-48AFB12E0C4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2355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a lot more details about the methods</a:t>
            </a:r>
            <a:r>
              <a:rPr lang="en-US" baseline="0" dirty="0"/>
              <a:t> that I am able to present in the given time, but interested people may refer to our paper that was </a:t>
            </a:r>
            <a:r>
              <a:rPr lang="en-US" baseline="0" dirty="0" err="1"/>
              <a:t>pumblish</a:t>
            </a:r>
            <a:r>
              <a:rPr lang="en-US" baseline="0" dirty="0"/>
              <a:t> </a:t>
            </a:r>
            <a:r>
              <a:rPr lang="en-US" baseline="0"/>
              <a:t>earlier this year.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5602B-DBF1-43E4-A494-48AFB12E0C4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731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5602B-DBF1-43E4-A494-48AFB12E0C4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24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5602B-DBF1-43E4-A494-48AFB12E0C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418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5602B-DBF1-43E4-A494-48AFB12E0C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549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5602B-DBF1-43E4-A494-48AFB12E0C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151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9790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DBD7C-EA27-4484-B2E0-9B7BE9A51F0B}" type="datetime1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079C-050D-4F91-A055-38EA52C2C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70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2B830-32DD-4B4D-9530-B22C41C71C88}" type="datetime1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079C-050D-4F91-A055-38EA52C2C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264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EB058-4ACA-4D79-8E80-4E5F6F243890}" type="datetime1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079C-050D-4F91-A055-38EA52C2C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630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9AA19-AA0E-4681-B0FB-2EB8A6C2AD17}" type="datetime1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079C-050D-4F91-A055-38EA52C2C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452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31E66-848D-4B16-A281-7796866542D3}" type="datetime1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079C-050D-4F91-A055-38EA52C2C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980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3AF70-3699-4392-AE0D-01451DB37438}" type="datetime1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079C-050D-4F91-A055-38EA52C2C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136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BB091-63FA-475A-AE6E-B90A08595900}" type="datetime1">
              <a:rPr lang="en-US" smtClean="0"/>
              <a:t>11/29/2018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079C-050D-4F91-A055-38EA52C2C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079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7842D-CE6C-489B-951D-8E9FEB447EC3}" type="datetime1">
              <a:rPr lang="en-US" smtClean="0"/>
              <a:t>11/29/2018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079C-050D-4F91-A055-38EA52C2C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35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0267C-0D81-4185-B3B2-300543B5D799}" type="datetime1">
              <a:rPr lang="en-US" smtClean="0"/>
              <a:t>11/29/2018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079C-050D-4F91-A055-38EA52C2C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471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D7B6B-FC0B-42F2-A910-2665CE778DF7}" type="datetime1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079C-050D-4F91-A055-38EA52C2C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284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967C2-BA64-4D7C-BECD-3B77756F0E9A}" type="datetime1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079C-050D-4F91-A055-38EA52C2C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247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58B53-1B8C-4F47-AF46-02225CC9931A}" type="datetime1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9079C-050D-4F91-A055-38EA52C2C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1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21.png"/><Relationship Id="rId3" Type="http://schemas.openxmlformats.org/officeDocument/2006/relationships/image" Target="../media/image13.png"/><Relationship Id="rId21" Type="http://schemas.openxmlformats.org/officeDocument/2006/relationships/image" Target="../media/image169.png"/><Relationship Id="rId17" Type="http://schemas.openxmlformats.org/officeDocument/2006/relationships/image" Target="../media/image119.png"/><Relationship Id="rId25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20" Type="http://schemas.openxmlformats.org/officeDocument/2006/relationships/image" Target="../media/image168.png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73.png"/><Relationship Id="rId23" Type="http://schemas.openxmlformats.org/officeDocument/2006/relationships/image" Target="../media/image172.png"/><Relationship Id="rId19" Type="http://schemas.openxmlformats.org/officeDocument/2006/relationships/image" Target="../media/image167.png"/><Relationship Id="rId22" Type="http://schemas.openxmlformats.org/officeDocument/2006/relationships/image" Target="../media/image17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6.png"/><Relationship Id="rId3" Type="http://schemas.openxmlformats.org/officeDocument/2006/relationships/image" Target="../media/image37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74.png"/><Relationship Id="rId15" Type="http://schemas.openxmlformats.org/officeDocument/2006/relationships/image" Target="../media/image100.png"/><Relationship Id="rId1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9079C-050D-4F91-A055-38EA52C2C15A}" type="slidenum">
              <a:rPr lang="en-US" smtClean="0"/>
              <a:t>1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6553200"/>
            <a:ext cx="4571999" cy="304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566961" y="6553200"/>
            <a:ext cx="4577039" cy="304800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14061" y="2057400"/>
            <a:ext cx="8305800" cy="16764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 Black" pitchFamily="34" charset="0"/>
                <a:cs typeface="Times New Roman" pitchFamily="18" charset="0"/>
              </a:rPr>
              <a:t>Using Data Assimilation to Calibrate High-Dimensional Hydrologic Parameters</a:t>
            </a:r>
          </a:p>
        </p:txBody>
      </p:sp>
    </p:spTree>
    <p:extLst>
      <p:ext uri="{BB962C8B-B14F-4D97-AF65-F5344CB8AC3E}">
        <p14:creationId xmlns:p14="http://schemas.microsoft.com/office/powerpoint/2010/main" val="3899859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1107996"/>
            <a:ext cx="9143999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Data Assimilation methods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553200"/>
            <a:ext cx="9143999" cy="304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38100" y="6629400"/>
            <a:ext cx="2133600" cy="228600"/>
          </a:xfrm>
        </p:spPr>
        <p:txBody>
          <a:bodyPr/>
          <a:lstStyle/>
          <a:p>
            <a:fld id="{9CFA3F33-1230-4872-BFAA-6BC1773BD340}" type="datetime1">
              <a:rPr lang="en-US" smtClean="0">
                <a:solidFill>
                  <a:schemeClr val="tx1"/>
                </a:solidFill>
              </a:rPr>
              <a:t>11/30/2018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990247" y="6492875"/>
            <a:ext cx="2133600" cy="365125"/>
          </a:xfrm>
        </p:spPr>
        <p:txBody>
          <a:bodyPr/>
          <a:lstStyle/>
          <a:p>
            <a:fld id="{C7A9079C-050D-4F91-A055-38EA52C2C15A}" type="slidenum">
              <a:rPr lang="en-US" smtClean="0">
                <a:solidFill>
                  <a:schemeClr val="tx1"/>
                </a:solidFill>
              </a:rPr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397" y="4732338"/>
            <a:ext cx="3886200" cy="16763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8697" y="1714124"/>
            <a:ext cx="3581550" cy="12739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8697" y="2988058"/>
            <a:ext cx="3415500" cy="169426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31880" y="2055903"/>
            <a:ext cx="2109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Ensemble Smoother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355071" y="3513880"/>
            <a:ext cx="2109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Ensemble </a:t>
            </a:r>
            <a:r>
              <a:rPr lang="en-US" dirty="0" err="1"/>
              <a:t>Kalman</a:t>
            </a:r>
            <a:r>
              <a:rPr lang="en-US" dirty="0"/>
              <a:t> Smoother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355071" y="5072152"/>
            <a:ext cx="2109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Ensemble </a:t>
            </a:r>
            <a:r>
              <a:rPr lang="en-US" dirty="0" err="1"/>
              <a:t>Kalman</a:t>
            </a:r>
            <a:r>
              <a:rPr lang="en-US" dirty="0"/>
              <a:t> Filter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88FD9C-9979-442F-B21B-D32D21B7B366}"/>
              </a:ext>
            </a:extLst>
          </p:cNvPr>
          <p:cNvSpPr txBox="1"/>
          <p:nvPr/>
        </p:nvSpPr>
        <p:spPr>
          <a:xfrm>
            <a:off x="4320728" y="0"/>
            <a:ext cx="4823271" cy="110799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ED7387-B434-4C99-B1AB-2BB3D3C89D2F}"/>
              </a:ext>
            </a:extLst>
          </p:cNvPr>
          <p:cNvSpPr txBox="1"/>
          <p:nvPr/>
        </p:nvSpPr>
        <p:spPr>
          <a:xfrm>
            <a:off x="4774733" y="2634153"/>
            <a:ext cx="4456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Past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B13388-1EEB-48EA-8430-A95A01AF3548}"/>
              </a:ext>
            </a:extLst>
          </p:cNvPr>
          <p:cNvSpPr txBox="1"/>
          <p:nvPr/>
        </p:nvSpPr>
        <p:spPr>
          <a:xfrm>
            <a:off x="5791200" y="2626921"/>
            <a:ext cx="594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Future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D2C6AB6-A0D4-41C0-9EB9-FD63DC3DB61B}"/>
              </a:ext>
            </a:extLst>
          </p:cNvPr>
          <p:cNvCxnSpPr>
            <a:cxnSpLocks/>
          </p:cNvCxnSpPr>
          <p:nvPr/>
        </p:nvCxnSpPr>
        <p:spPr>
          <a:xfrm>
            <a:off x="5579378" y="2590800"/>
            <a:ext cx="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61E5CC-7D67-437D-B7C5-A005FF219D99}"/>
              </a:ext>
            </a:extLst>
          </p:cNvPr>
          <p:cNvCxnSpPr/>
          <p:nvPr/>
        </p:nvCxnSpPr>
        <p:spPr>
          <a:xfrm flipH="1">
            <a:off x="5350778" y="2743200"/>
            <a:ext cx="228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9E8D491-27E1-42FF-887F-1AD5681828D1}"/>
              </a:ext>
            </a:extLst>
          </p:cNvPr>
          <p:cNvCxnSpPr>
            <a:cxnSpLocks/>
          </p:cNvCxnSpPr>
          <p:nvPr/>
        </p:nvCxnSpPr>
        <p:spPr>
          <a:xfrm>
            <a:off x="5579378" y="2743200"/>
            <a:ext cx="228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DCB7484-B29A-4E33-89DE-473E9B530B7B}"/>
              </a:ext>
            </a:extLst>
          </p:cNvPr>
          <p:cNvCxnSpPr>
            <a:cxnSpLocks/>
          </p:cNvCxnSpPr>
          <p:nvPr/>
        </p:nvCxnSpPr>
        <p:spPr>
          <a:xfrm>
            <a:off x="5774422" y="6132044"/>
            <a:ext cx="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A8765EA-5642-4E5A-A6EE-E8C028ABA598}"/>
              </a:ext>
            </a:extLst>
          </p:cNvPr>
          <p:cNvCxnSpPr/>
          <p:nvPr/>
        </p:nvCxnSpPr>
        <p:spPr>
          <a:xfrm flipH="1">
            <a:off x="5545822" y="6284444"/>
            <a:ext cx="228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68A6633-3A87-4979-9A37-79BC46002D86}"/>
              </a:ext>
            </a:extLst>
          </p:cNvPr>
          <p:cNvCxnSpPr>
            <a:cxnSpLocks/>
          </p:cNvCxnSpPr>
          <p:nvPr/>
        </p:nvCxnSpPr>
        <p:spPr>
          <a:xfrm>
            <a:off x="5774422" y="6284444"/>
            <a:ext cx="228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2D4E312-2AD5-4241-834E-7B115EFE5BE5}"/>
              </a:ext>
            </a:extLst>
          </p:cNvPr>
          <p:cNvSpPr txBox="1"/>
          <p:nvPr/>
        </p:nvSpPr>
        <p:spPr>
          <a:xfrm>
            <a:off x="5003333" y="6153176"/>
            <a:ext cx="4456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Past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B6523B6-C095-4F35-BA6F-02F9280DE7DF}"/>
              </a:ext>
            </a:extLst>
          </p:cNvPr>
          <p:cNvSpPr txBox="1"/>
          <p:nvPr/>
        </p:nvSpPr>
        <p:spPr>
          <a:xfrm>
            <a:off x="6019800" y="6145944"/>
            <a:ext cx="594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Future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567B290-7BFB-44E0-AD92-6ECAD278649F}"/>
              </a:ext>
            </a:extLst>
          </p:cNvPr>
          <p:cNvSpPr txBox="1"/>
          <p:nvPr/>
        </p:nvSpPr>
        <p:spPr>
          <a:xfrm>
            <a:off x="0" y="0"/>
            <a:ext cx="4343400" cy="110799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Uncertainty in Models &amp; Data</a:t>
            </a:r>
          </a:p>
          <a:p>
            <a:pPr algn="r"/>
            <a:r>
              <a:rPr lang="en-US" sz="1100" dirty="0">
                <a:latin typeface="Arial Black" pitchFamily="34" charset="0"/>
              </a:rPr>
              <a:t>Data Assimilation</a:t>
            </a:r>
            <a:br>
              <a:rPr lang="en-US" sz="1100" dirty="0">
                <a:latin typeface="Arial Black" pitchFamily="34" charset="0"/>
              </a:rPr>
            </a:b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Yucaipa Integrated Hydrologic Model</a:t>
            </a:r>
          </a:p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Use of Ensemble Smoother in Calibration</a:t>
            </a:r>
          </a:p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Model Fit</a:t>
            </a:r>
            <a:b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</a:b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Estimated Parameters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489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1107996"/>
            <a:ext cx="9143999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Calibration of Yucaipa Integrated Hydrologic Model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553200"/>
            <a:ext cx="9143999" cy="304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38100" y="6629400"/>
            <a:ext cx="2133600" cy="228600"/>
          </a:xfrm>
        </p:spPr>
        <p:txBody>
          <a:bodyPr/>
          <a:lstStyle/>
          <a:p>
            <a:fld id="{9CFA3F33-1230-4872-BFAA-6BC1773BD340}" type="datetime1">
              <a:rPr lang="en-US" smtClean="0">
                <a:solidFill>
                  <a:schemeClr val="tx1"/>
                </a:solidFill>
              </a:rPr>
              <a:t>11/30/2018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990247" y="6492875"/>
            <a:ext cx="2133600" cy="365125"/>
          </a:xfrm>
        </p:spPr>
        <p:txBody>
          <a:bodyPr/>
          <a:lstStyle/>
          <a:p>
            <a:fld id="{C7A9079C-050D-4F91-A055-38EA52C2C15A}" type="slidenum">
              <a:rPr lang="en-US" smtClean="0">
                <a:solidFill>
                  <a:schemeClr val="tx1"/>
                </a:solidFill>
              </a:rPr>
              <a:t>11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88FD9C-9979-442F-B21B-D32D21B7B366}"/>
              </a:ext>
            </a:extLst>
          </p:cNvPr>
          <p:cNvSpPr txBox="1"/>
          <p:nvPr/>
        </p:nvSpPr>
        <p:spPr>
          <a:xfrm>
            <a:off x="4320728" y="0"/>
            <a:ext cx="4823271" cy="110799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1CEB394-5FD6-47E9-BF97-4EFA7A5651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44" y="1634681"/>
            <a:ext cx="3733800" cy="482209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561FCEA-4864-485B-A44F-7D9A272E0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168" y="1905053"/>
            <a:ext cx="3932410" cy="224211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94EB5DDA-E478-43DB-8C1A-F2FE2CCC846A}"/>
              </a:ext>
            </a:extLst>
          </p:cNvPr>
          <p:cNvSpPr txBox="1"/>
          <p:nvPr/>
        </p:nvSpPr>
        <p:spPr>
          <a:xfrm>
            <a:off x="1795301" y="1670312"/>
            <a:ext cx="9938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21.8 miles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3772007-F563-4ABD-92D0-BB14EF7D0FBF}"/>
              </a:ext>
            </a:extLst>
          </p:cNvPr>
          <p:cNvSpPr txBox="1"/>
          <p:nvPr/>
        </p:nvSpPr>
        <p:spPr>
          <a:xfrm rot="954169">
            <a:off x="1705348" y="3267280"/>
            <a:ext cx="15330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Active Domain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3C593C4-902A-43B3-A6AA-E0AFAAC53E74}"/>
              </a:ext>
            </a:extLst>
          </p:cNvPr>
          <p:cNvSpPr txBox="1"/>
          <p:nvPr/>
        </p:nvSpPr>
        <p:spPr>
          <a:xfrm>
            <a:off x="561567" y="3663431"/>
            <a:ext cx="19102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Inactive Domain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83B4162-C251-4DA1-9956-760AFE560EEF}"/>
              </a:ext>
            </a:extLst>
          </p:cNvPr>
          <p:cNvSpPr txBox="1"/>
          <p:nvPr/>
        </p:nvSpPr>
        <p:spPr>
          <a:xfrm>
            <a:off x="744166" y="2076297"/>
            <a:ext cx="18185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8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z="1100" dirty="0"/>
              <a:t>Inactive Domain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C75F502-E422-4C03-8AA2-4B5BA970BF6D}"/>
              </a:ext>
            </a:extLst>
          </p:cNvPr>
          <p:cNvSpPr txBox="1"/>
          <p:nvPr/>
        </p:nvSpPr>
        <p:spPr>
          <a:xfrm rot="16200000">
            <a:off x="3816867" y="2858750"/>
            <a:ext cx="9938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12.17 miles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1F45B0C-715A-47E2-AF38-A05EAEDBF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166" y="4350717"/>
            <a:ext cx="2855068" cy="19493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F447A77-3347-4EEE-B830-D8A8474C09D1}"/>
              </a:ext>
            </a:extLst>
          </p:cNvPr>
          <p:cNvSpPr txBox="1"/>
          <p:nvPr/>
        </p:nvSpPr>
        <p:spPr>
          <a:xfrm>
            <a:off x="0" y="0"/>
            <a:ext cx="4343400" cy="110799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Uncertainty in Models &amp; Data</a:t>
            </a:r>
          </a:p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Data Assimilation</a:t>
            </a:r>
            <a:br>
              <a:rPr lang="en-US" sz="1100" dirty="0">
                <a:latin typeface="Arial Black" pitchFamily="34" charset="0"/>
              </a:rPr>
            </a:br>
            <a:r>
              <a:rPr lang="en-US" sz="1100" dirty="0">
                <a:latin typeface="Arial Black" pitchFamily="34" charset="0"/>
              </a:rPr>
              <a:t>Yucaipa Integrated Hydrologic Model</a:t>
            </a:r>
          </a:p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Use of Ensemble Smoother in Calibration</a:t>
            </a:r>
          </a:p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Model Fit</a:t>
            </a:r>
            <a:b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</a:b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Estimated Parameters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090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1107996"/>
            <a:ext cx="9143999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Calibration of Yucaipa Integrated Hydrologic Model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553200"/>
            <a:ext cx="9143999" cy="304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38100" y="6629400"/>
            <a:ext cx="2133600" cy="228600"/>
          </a:xfrm>
        </p:spPr>
        <p:txBody>
          <a:bodyPr/>
          <a:lstStyle/>
          <a:p>
            <a:fld id="{9CFA3F33-1230-4872-BFAA-6BC1773BD340}" type="datetime1">
              <a:rPr lang="en-US" smtClean="0">
                <a:solidFill>
                  <a:schemeClr val="tx1"/>
                </a:solidFill>
              </a:rPr>
              <a:t>11/30/2018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990247" y="6492875"/>
            <a:ext cx="2133600" cy="365125"/>
          </a:xfrm>
        </p:spPr>
        <p:txBody>
          <a:bodyPr/>
          <a:lstStyle/>
          <a:p>
            <a:fld id="{C7A9079C-050D-4F91-A055-38EA52C2C15A}" type="slidenum">
              <a:rPr lang="en-US" smtClean="0">
                <a:solidFill>
                  <a:schemeClr val="tx1"/>
                </a:solidFill>
              </a:rPr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88FD9C-9979-442F-B21B-D32D21B7B366}"/>
              </a:ext>
            </a:extLst>
          </p:cNvPr>
          <p:cNvSpPr txBox="1"/>
          <p:nvPr/>
        </p:nvSpPr>
        <p:spPr>
          <a:xfrm>
            <a:off x="4320728" y="0"/>
            <a:ext cx="4823271" cy="110799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634CC8-2628-4DE8-BD72-547FF9744771}"/>
              </a:ext>
            </a:extLst>
          </p:cNvPr>
          <p:cNvSpPr txBox="1"/>
          <p:nvPr/>
        </p:nvSpPr>
        <p:spPr>
          <a:xfrm>
            <a:off x="7690383" y="5375822"/>
            <a:ext cx="1272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Stage (2)</a:t>
            </a:r>
          </a:p>
        </p:txBody>
      </p:sp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CBA5F122-4F47-495A-8225-352FA73E77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0052359"/>
              </p:ext>
            </p:extLst>
          </p:nvPr>
        </p:nvGraphicFramePr>
        <p:xfrm>
          <a:off x="1234628" y="1830526"/>
          <a:ext cx="61722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0FC4557-287E-4EE5-871D-3DDEDD8A0EE1}"/>
              </a:ext>
            </a:extLst>
          </p:cNvPr>
          <p:cNvCxnSpPr/>
          <p:nvPr/>
        </p:nvCxnSpPr>
        <p:spPr bwMode="auto">
          <a:xfrm flipH="1">
            <a:off x="4816028" y="3659326"/>
            <a:ext cx="381000" cy="53340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1B16374-D95B-4EEA-AE67-AD907B839AD6}"/>
              </a:ext>
            </a:extLst>
          </p:cNvPr>
          <p:cNvCxnSpPr/>
          <p:nvPr/>
        </p:nvCxnSpPr>
        <p:spPr bwMode="auto">
          <a:xfrm>
            <a:off x="3444428" y="3659326"/>
            <a:ext cx="457200" cy="57150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C1F3132-497B-4C2C-8DA1-EE883B5EBC1A}"/>
              </a:ext>
            </a:extLst>
          </p:cNvPr>
          <p:cNvSpPr txBox="1"/>
          <p:nvPr/>
        </p:nvSpPr>
        <p:spPr>
          <a:xfrm>
            <a:off x="6547136" y="3687871"/>
            <a:ext cx="1012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PRMS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ED352C-3D24-40BE-90D0-32223D83C8C3}"/>
              </a:ext>
            </a:extLst>
          </p:cNvPr>
          <p:cNvSpPr txBox="1"/>
          <p:nvPr/>
        </p:nvSpPr>
        <p:spPr>
          <a:xfrm>
            <a:off x="668990" y="3745021"/>
            <a:ext cx="1545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MODFLOW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1978D6-36BE-4DDF-B05D-A7E7750C6351}"/>
              </a:ext>
            </a:extLst>
          </p:cNvPr>
          <p:cNvSpPr txBox="1"/>
          <p:nvPr/>
        </p:nvSpPr>
        <p:spPr>
          <a:xfrm>
            <a:off x="3547982" y="5945326"/>
            <a:ext cx="1545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GSFLOW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FD12DE8-A0D8-41D4-B6F8-0F023A63BCC2}"/>
              </a:ext>
            </a:extLst>
          </p:cNvPr>
          <p:cNvCxnSpPr/>
          <p:nvPr/>
        </p:nvCxnSpPr>
        <p:spPr bwMode="auto">
          <a:xfrm>
            <a:off x="7559228" y="2973526"/>
            <a:ext cx="1295400" cy="0"/>
          </a:xfrm>
          <a:prstGeom prst="line">
            <a:avLst/>
          </a:prstGeom>
          <a:solidFill>
            <a:schemeClr val="accent1"/>
          </a:solidFill>
          <a:ln w="34925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41263D-A04C-4F8C-9B93-A1AF7AB45E6C}"/>
              </a:ext>
            </a:extLst>
          </p:cNvPr>
          <p:cNvCxnSpPr/>
          <p:nvPr/>
        </p:nvCxnSpPr>
        <p:spPr bwMode="auto">
          <a:xfrm>
            <a:off x="7559228" y="4878526"/>
            <a:ext cx="1295400" cy="0"/>
          </a:xfrm>
          <a:prstGeom prst="line">
            <a:avLst/>
          </a:prstGeom>
          <a:solidFill>
            <a:schemeClr val="accent1"/>
          </a:solidFill>
          <a:ln w="34925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D20265C-9678-41AC-B971-DCA0C8E0F398}"/>
              </a:ext>
            </a:extLst>
          </p:cNvPr>
          <p:cNvSpPr txBox="1"/>
          <p:nvPr/>
        </p:nvSpPr>
        <p:spPr>
          <a:xfrm>
            <a:off x="7461536" y="2535317"/>
            <a:ext cx="1545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Stage (1)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1C80F0-5382-48E3-9761-A7C8D0648EF5}"/>
              </a:ext>
            </a:extLst>
          </p:cNvPr>
          <p:cNvSpPr txBox="1"/>
          <p:nvPr/>
        </p:nvSpPr>
        <p:spPr>
          <a:xfrm>
            <a:off x="7461536" y="4421326"/>
            <a:ext cx="1545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Stage (2)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99BECCA-BBA0-4BD7-9100-6A21DD780BF6}"/>
              </a:ext>
            </a:extLst>
          </p:cNvPr>
          <p:cNvSpPr txBox="1"/>
          <p:nvPr/>
        </p:nvSpPr>
        <p:spPr>
          <a:xfrm>
            <a:off x="0" y="0"/>
            <a:ext cx="4343400" cy="110799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Uncertainty in Models &amp; Data</a:t>
            </a:r>
          </a:p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Data Assimilation</a:t>
            </a:r>
            <a:br>
              <a:rPr lang="en-US" sz="1100" dirty="0">
                <a:latin typeface="Arial Black" pitchFamily="34" charset="0"/>
              </a:rPr>
            </a:br>
            <a:r>
              <a:rPr lang="en-US" sz="1100" dirty="0">
                <a:latin typeface="Arial Black" pitchFamily="34" charset="0"/>
              </a:rPr>
              <a:t>Yucaipa Integrated Hydrologic Model</a:t>
            </a:r>
          </a:p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Use of Ensemble Smoother in Calibration</a:t>
            </a:r>
          </a:p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Model Fit</a:t>
            </a:r>
            <a:b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</a:b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Estimated Parameters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712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1107996"/>
            <a:ext cx="9143999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Data &amp; Estimated Parameters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436" y="6553200"/>
            <a:ext cx="9143999" cy="304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38100" y="6629400"/>
            <a:ext cx="2133600" cy="228600"/>
          </a:xfrm>
        </p:spPr>
        <p:txBody>
          <a:bodyPr/>
          <a:lstStyle/>
          <a:p>
            <a:fld id="{9CFA3F33-1230-4872-BFAA-6BC1773BD340}" type="datetime1">
              <a:rPr lang="en-US" smtClean="0">
                <a:solidFill>
                  <a:schemeClr val="tx1"/>
                </a:solidFill>
              </a:rPr>
              <a:t>11/30/2018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990247" y="6446837"/>
            <a:ext cx="2133600" cy="365125"/>
          </a:xfrm>
        </p:spPr>
        <p:txBody>
          <a:bodyPr/>
          <a:lstStyle/>
          <a:p>
            <a:fld id="{C7A9079C-050D-4F91-A055-38EA52C2C15A}" type="slidenum">
              <a:rPr lang="en-US" smtClean="0">
                <a:solidFill>
                  <a:schemeClr val="tx1"/>
                </a:solidFill>
              </a:rPr>
              <a:t>13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D116A6-84EA-4CF0-AB42-A0DCADE9B7DB}"/>
              </a:ext>
            </a:extLst>
          </p:cNvPr>
          <p:cNvSpPr txBox="1"/>
          <p:nvPr/>
        </p:nvSpPr>
        <p:spPr>
          <a:xfrm>
            <a:off x="4320728" y="0"/>
            <a:ext cx="4823271" cy="110799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44D8D5-CDF5-49EC-AE00-3BD8D8C2FF7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14374" y="168933"/>
            <a:ext cx="4609473" cy="3488666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CF71660-7EB0-401F-BB1E-6265EAA206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835440"/>
              </p:ext>
            </p:extLst>
          </p:nvPr>
        </p:nvGraphicFramePr>
        <p:xfrm>
          <a:off x="360269" y="3051422"/>
          <a:ext cx="8796435" cy="34886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5352">
                  <a:extLst>
                    <a:ext uri="{9D8B030D-6E8A-4147-A177-3AD203B41FA5}">
                      <a16:colId xmlns:a16="http://schemas.microsoft.com/office/drawing/2014/main" val="3745030679"/>
                    </a:ext>
                  </a:extLst>
                </a:gridCol>
                <a:gridCol w="2914156">
                  <a:extLst>
                    <a:ext uri="{9D8B030D-6E8A-4147-A177-3AD203B41FA5}">
                      <a16:colId xmlns:a16="http://schemas.microsoft.com/office/drawing/2014/main" val="1059638097"/>
                    </a:ext>
                  </a:extLst>
                </a:gridCol>
                <a:gridCol w="2914156">
                  <a:extLst>
                    <a:ext uri="{9D8B030D-6E8A-4147-A177-3AD203B41FA5}">
                      <a16:colId xmlns:a16="http://schemas.microsoft.com/office/drawing/2014/main" val="4078767341"/>
                    </a:ext>
                  </a:extLst>
                </a:gridCol>
                <a:gridCol w="1942771">
                  <a:extLst>
                    <a:ext uri="{9D8B030D-6E8A-4147-A177-3AD203B41FA5}">
                      <a16:colId xmlns:a16="http://schemas.microsoft.com/office/drawing/2014/main" val="3201966148"/>
                    </a:ext>
                  </a:extLst>
                </a:gridCol>
              </a:tblGrid>
              <a:tr h="154938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Calibration Stage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Group</a:t>
                      </a:r>
                      <a:endParaRPr lang="en-US" sz="1000" b="1" dirty="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</a:rPr>
                        <a:t>Description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</a:rPr>
                        <a:t>Model Calibrated</a:t>
                      </a:r>
                      <a:endParaRPr lang="en-US" sz="1000" b="1" dirty="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val="1415211730"/>
                  </a:ext>
                </a:extLst>
              </a:tr>
              <a:tr h="326235"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Stages (I) and (II)</a:t>
                      </a:r>
                    </a:p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vert="vert27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A</a:t>
                      </a:r>
                      <a:endParaRPr lang="en-US" sz="1000" b="1" dirty="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Parameters controlling hydraulic conductivity field which includes clay, sand, and course texture conductivities.</a:t>
                      </a:r>
                      <a:endParaRPr lang="en-US" sz="1000" b="1" dirty="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Steady State MODFLOW and GSFLOW</a:t>
                      </a:r>
                      <a:endParaRPr lang="en-US" sz="1000" b="1" dirty="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val="3940770039"/>
                  </a:ext>
                </a:extLst>
              </a:tr>
              <a:tr h="38268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B</a:t>
                      </a:r>
                      <a:endParaRPr lang="en-US" sz="1000" b="1" dirty="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Parameters controlling boundary conditions. This group consists of 8 values for heads at both ends of the boundary condition.</a:t>
                      </a:r>
                      <a:endParaRPr lang="en-US" sz="1000" b="1" dirty="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Steady State MODFLOW and GSFLOW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val="1538203596"/>
                  </a:ext>
                </a:extLst>
              </a:tr>
              <a:tr h="2308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Parameters controlling the conductance of 10 faults and barriers.</a:t>
                      </a:r>
                      <a:endParaRPr lang="en-US" sz="1000" b="1" dirty="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Steady State MODFLOW and GSFLOW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val="1903061004"/>
                  </a:ext>
                </a:extLst>
              </a:tr>
              <a:tr h="3262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Parameters controlling Streambed hydraulic conductivities, which include 11 groups of segments.</a:t>
                      </a:r>
                      <a:endParaRPr lang="en-US" sz="1000" b="1" dirty="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Steady State MODFLOW and GSFLOW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val="1581310772"/>
                  </a:ext>
                </a:extLst>
              </a:tr>
              <a:tr h="6104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Parameters controlling the unsaturated zone flow, which includes infiltration rate, 20 zonal values for vertical hydraulic conductivities, and parameters used to compute evapotranspiration rate and surface seepage rate.</a:t>
                      </a:r>
                      <a:endParaRPr lang="en-US" sz="1000" b="1" dirty="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Steady State MODFLOW and GSFLOW</a:t>
                      </a:r>
                      <a:r>
                        <a:rPr lang="en-US" sz="1000" baseline="30000">
                          <a:effectLst/>
                        </a:rPr>
                        <a:t>1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val="3160721131"/>
                  </a:ext>
                </a:extLst>
              </a:tr>
              <a:tr h="2308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Parameters controlling the simulation of solar radiation and potential evapotranspiration. </a:t>
                      </a:r>
                      <a:endParaRPr lang="en-US" sz="1000" b="1" dirty="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PRMS Only</a:t>
                      </a:r>
                      <a:endParaRPr lang="en-US" sz="1000" b="1" dirty="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val="2628575318"/>
                  </a:ext>
                </a:extLst>
              </a:tr>
              <a:tr h="326235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Stage (II) only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vert="vert27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Parameters specifying storage capacity of the saturated zone that include specific yield and specific storage fields</a:t>
                      </a:r>
                      <a:endParaRPr lang="en-US" sz="1000" b="1" dirty="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GSFLOW only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val="3849882009"/>
                  </a:ext>
                </a:extLst>
              </a:tr>
              <a:tr h="4586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H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Parameters controlling natural recharge and anthropogenic recharge. This group consists of scaling factors for the spatially variable parameters.</a:t>
                      </a:r>
                      <a:endParaRPr lang="en-US" sz="1000" b="1" dirty="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GSFLOW only</a:t>
                      </a:r>
                      <a:endParaRPr lang="en-US" sz="1000" b="1" dirty="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val="59089136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205D86C-A4EA-425C-9E32-E20126E41467}"/>
              </a:ext>
            </a:extLst>
          </p:cNvPr>
          <p:cNvSpPr txBox="1"/>
          <p:nvPr/>
        </p:nvSpPr>
        <p:spPr>
          <a:xfrm>
            <a:off x="0" y="0"/>
            <a:ext cx="4343400" cy="110799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Uncertainty in Models &amp; Data</a:t>
            </a:r>
          </a:p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Data Assimilation</a:t>
            </a:r>
            <a:br>
              <a:rPr lang="en-US" sz="1100" dirty="0">
                <a:latin typeface="Arial Black" pitchFamily="34" charset="0"/>
              </a:rPr>
            </a:br>
            <a:r>
              <a:rPr lang="en-US" sz="1100" dirty="0">
                <a:latin typeface="Arial Black" pitchFamily="34" charset="0"/>
              </a:rPr>
              <a:t>Yucaipa Integrated Hydrologic Model</a:t>
            </a:r>
          </a:p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Use of Ensemble Smoother in Calibration</a:t>
            </a:r>
          </a:p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Model Fit</a:t>
            </a:r>
            <a:b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</a:b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Estimated Parameters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185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1107996"/>
            <a:ext cx="9143999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Use of Ensemble Smoother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553200"/>
            <a:ext cx="9143999" cy="304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38100" y="6629400"/>
            <a:ext cx="2133600" cy="228600"/>
          </a:xfrm>
        </p:spPr>
        <p:txBody>
          <a:bodyPr/>
          <a:lstStyle/>
          <a:p>
            <a:fld id="{9CFA3F33-1230-4872-BFAA-6BC1773BD340}" type="datetime1">
              <a:rPr lang="en-US" smtClean="0">
                <a:solidFill>
                  <a:schemeClr val="tx1"/>
                </a:solidFill>
              </a:rPr>
              <a:t>11/30/2018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990247" y="6492875"/>
            <a:ext cx="2133600" cy="365125"/>
          </a:xfrm>
        </p:spPr>
        <p:txBody>
          <a:bodyPr/>
          <a:lstStyle/>
          <a:p>
            <a:fld id="{C7A9079C-050D-4F91-A055-38EA52C2C15A}" type="slidenum">
              <a:rPr lang="en-US" smtClean="0">
                <a:solidFill>
                  <a:schemeClr val="tx1"/>
                </a:solidFill>
              </a:rPr>
              <a:t>14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88FD9C-9979-442F-B21B-D32D21B7B366}"/>
              </a:ext>
            </a:extLst>
          </p:cNvPr>
          <p:cNvSpPr txBox="1"/>
          <p:nvPr/>
        </p:nvSpPr>
        <p:spPr>
          <a:xfrm>
            <a:off x="4320728" y="0"/>
            <a:ext cx="4823271" cy="110799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E15AC5-339F-414E-879D-F713F29A1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2180"/>
            <a:ext cx="4345847" cy="46781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F9FF2C-CDC4-44A5-9D8D-F6754003B98E}"/>
              </a:ext>
            </a:extLst>
          </p:cNvPr>
          <p:cNvSpPr txBox="1"/>
          <p:nvPr/>
        </p:nvSpPr>
        <p:spPr>
          <a:xfrm>
            <a:off x="1399262" y="156267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Spatially Varying Parameters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EF5245-C0EB-480D-9D57-BCA554E79BAF}"/>
              </a:ext>
            </a:extLst>
          </p:cNvPr>
          <p:cNvSpPr txBox="1"/>
          <p:nvPr/>
        </p:nvSpPr>
        <p:spPr>
          <a:xfrm>
            <a:off x="2212247" y="44196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Scalar Parameters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874FF1A9-61D9-4083-BE4A-269360807563}"/>
              </a:ext>
            </a:extLst>
          </p:cNvPr>
          <p:cNvSpPr/>
          <p:nvPr/>
        </p:nvSpPr>
        <p:spPr>
          <a:xfrm>
            <a:off x="5184047" y="3970393"/>
            <a:ext cx="1696553" cy="8382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GSFLOW</a:t>
            </a:r>
          </a:p>
        </p:txBody>
      </p:sp>
      <p:sp>
        <p:nvSpPr>
          <p:cNvPr id="7" name="Flowchart: Multidocument 6">
            <a:extLst>
              <a:ext uri="{FF2B5EF4-FFF2-40B4-BE49-F238E27FC236}">
                <a16:creationId xmlns:a16="http://schemas.microsoft.com/office/drawing/2014/main" id="{BDEE7882-CD84-425C-B186-932F8D9208F2}"/>
              </a:ext>
            </a:extLst>
          </p:cNvPr>
          <p:cNvSpPr/>
          <p:nvPr/>
        </p:nvSpPr>
        <p:spPr>
          <a:xfrm>
            <a:off x="7086600" y="3521075"/>
            <a:ext cx="1696553" cy="1371600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Simulation Output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ED258F-D794-4F15-B8A6-CE7A2B6624ED}"/>
              </a:ext>
            </a:extLst>
          </p:cNvPr>
          <p:cNvSpPr txBox="1"/>
          <p:nvPr/>
        </p:nvSpPr>
        <p:spPr>
          <a:xfrm>
            <a:off x="0" y="0"/>
            <a:ext cx="4343400" cy="110799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Uncertainty in Models &amp; Data</a:t>
            </a:r>
          </a:p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Data Assimilation</a:t>
            </a:r>
            <a:br>
              <a:rPr lang="en-US" sz="1100" dirty="0">
                <a:latin typeface="Arial Black" pitchFamily="34" charset="0"/>
              </a:rPr>
            </a:b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Yucaipa Integrated Hydrologic Model</a:t>
            </a:r>
          </a:p>
          <a:p>
            <a:pPr algn="r"/>
            <a:r>
              <a:rPr lang="en-US" sz="1100" dirty="0">
                <a:latin typeface="Arial Black" pitchFamily="34" charset="0"/>
              </a:rPr>
              <a:t>Use of Ensemble Smoother in Calibration</a:t>
            </a:r>
          </a:p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Model Fit</a:t>
            </a:r>
            <a:b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</a:b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Estimated Parameters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957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1107996"/>
            <a:ext cx="9143999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Ensemble Smoother Implementation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553200"/>
            <a:ext cx="9143999" cy="304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38100" y="6629400"/>
            <a:ext cx="2133600" cy="228600"/>
          </a:xfrm>
        </p:spPr>
        <p:txBody>
          <a:bodyPr/>
          <a:lstStyle/>
          <a:p>
            <a:fld id="{9CFA3F33-1230-4872-BFAA-6BC1773BD340}" type="datetime1">
              <a:rPr lang="en-US" smtClean="0">
                <a:solidFill>
                  <a:schemeClr val="tx1"/>
                </a:solidFill>
              </a:rPr>
              <a:t>11/30/2018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990247" y="6492875"/>
            <a:ext cx="2133600" cy="365125"/>
          </a:xfrm>
        </p:spPr>
        <p:txBody>
          <a:bodyPr/>
          <a:lstStyle/>
          <a:p>
            <a:fld id="{C7A9079C-050D-4F91-A055-38EA52C2C15A}" type="slidenum">
              <a:rPr lang="en-US" smtClean="0">
                <a:solidFill>
                  <a:schemeClr val="tx1"/>
                </a:solidFill>
              </a:rPr>
              <a:t>15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701" y="1590919"/>
            <a:ext cx="21895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/>
              <a:t>Two-stage Procedure</a:t>
            </a:r>
          </a:p>
          <a:p>
            <a:endParaRPr lang="en-US" b="1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152400" y="2052584"/>
            <a:ext cx="64649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Model forecast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PDF of Parameters is approximated using an ensemble of realizations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PDF of Predictions is approximated through Monte Carlo simulations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061" y="3182626"/>
            <a:ext cx="1359526" cy="41456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7553" y="3469508"/>
            <a:ext cx="716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Model Update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Posterior PDFs are Gaussians with mean and covariance obtained using the following equations: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766211" y="3978796"/>
            <a:ext cx="8604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u="sng" dirty="0"/>
              <a:t>Where: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5194887" y="5085392"/>
                <a:ext cx="37382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>
                          <a:latin typeface="Cambria Math" panose="02040503050406030204" pitchFamily="18" charset="0"/>
                        </a:rPr>
                        <m:t>𝐊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887" y="5085392"/>
                <a:ext cx="373820" cy="33855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/>
          <p:cNvSpPr/>
          <p:nvPr/>
        </p:nvSpPr>
        <p:spPr>
          <a:xfrm>
            <a:off x="5559951" y="5085392"/>
            <a:ext cx="13650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: Kalman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5198506" y="5360903"/>
                <a:ext cx="38183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0" smtClean="0">
                          <a:latin typeface="Cambria Math" panose="02040503050406030204" pitchFamily="18" charset="0"/>
                        </a:rPr>
                        <m:t>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506" y="5360903"/>
                <a:ext cx="381835" cy="33855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5568707" y="5358825"/>
            <a:ext cx="318285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: Binary matrix that extracts model </a:t>
            </a:r>
          </a:p>
          <a:p>
            <a:r>
              <a:rPr lang="en-US" sz="1600" b="1" dirty="0"/>
              <a:t>  predictions at measurement</a:t>
            </a:r>
          </a:p>
          <a:p>
            <a:r>
              <a:rPr lang="en-US" sz="1600" b="1" dirty="0"/>
              <a:t>  locations.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5198506" y="6046703"/>
                <a:ext cx="37061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0" smtClean="0">
                          <a:latin typeface="Cambria Math" panose="02040503050406030204" pitchFamily="18" charset="0"/>
                        </a:rPr>
                        <m:t>𝐑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506" y="6046703"/>
                <a:ext cx="370614" cy="33855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/>
          <p:cNvSpPr/>
          <p:nvPr/>
        </p:nvSpPr>
        <p:spPr>
          <a:xfrm>
            <a:off x="5568707" y="6044625"/>
            <a:ext cx="33632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: Covariance matrix of measurements</a:t>
            </a:r>
          </a:p>
          <a:p>
            <a:r>
              <a:rPr lang="en-US" sz="1600" b="1" dirty="0"/>
              <a:t>  errors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984603" y="4495800"/>
                <a:ext cx="2441053" cy="3018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sub>
                      </m:sSub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𝐊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𝐃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𝐇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603" y="4495800"/>
                <a:ext cx="2441053" cy="301878"/>
              </a:xfrm>
              <a:prstGeom prst="rect">
                <a:avLst/>
              </a:prstGeom>
              <a:blipFill>
                <a:blip r:embed="rId16"/>
                <a:stretch>
                  <a:fillRect l="-1250" t="-2041" r="-2500" b="-24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1022712" y="4872099"/>
                <a:ext cx="1734321" cy="3018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𝐂</m:t>
                          </m:r>
                        </m:e>
                        <m:sub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sub>
                      </m:sSub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𝐈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𝐊𝐇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𝐂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712" y="4872099"/>
                <a:ext cx="1734321" cy="301878"/>
              </a:xfrm>
              <a:prstGeom prst="rect">
                <a:avLst/>
              </a:prstGeom>
              <a:blipFill>
                <a:blip r:embed="rId17"/>
                <a:stretch>
                  <a:fillRect l="-2817" r="-1408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962630" y="5132027"/>
                <a:ext cx="2374194" cy="4067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𝐊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𝐂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p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𝐓</m:t>
                          </m:r>
                        </m:sup>
                      </m:sSup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𝐇</m:t>
                              </m:r>
                              <m:r>
                                <a:rPr lang="en-US" b="1" i="0">
                                  <a:latin typeface="Cambria Math" panose="02040503050406030204" pitchFamily="18" charset="0"/>
                                </a:rPr>
                                <m:t>𝐂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0">
                                  <a:latin typeface="Cambria Math" panose="02040503050406030204" pitchFamily="18" charset="0"/>
                                </a:rPr>
                                <m:t>𝐇</m:t>
                              </m:r>
                            </m:e>
                            <m:sup>
                              <m:r>
                                <a:rPr lang="en-US" b="1" i="0">
                                  <a:latin typeface="Cambria Math" panose="02040503050406030204" pitchFamily="18" charset="0"/>
                                </a:rPr>
                                <m:t>𝐓</m:t>
                              </m:r>
                            </m:sup>
                          </m:sSup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𝐑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630" y="5132027"/>
                <a:ext cx="2374194" cy="406778"/>
              </a:xfrm>
              <a:prstGeom prst="rect">
                <a:avLst/>
              </a:prstGeom>
              <a:blipFill>
                <a:blip r:embed="rId18"/>
                <a:stretch>
                  <a:fillRect r="-14139"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179719" y="4267200"/>
                <a:ext cx="12907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𝐦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719" y="4267200"/>
                <a:ext cx="1290738" cy="369332"/>
              </a:xfrm>
              <a:prstGeom prst="rect">
                <a:avLst/>
              </a:prstGeom>
              <a:blipFill>
                <a:blip r:embed="rId2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174497" y="4495800"/>
                <a:ext cx="37382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</a:rPr>
                        <m:t>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4497" y="4495800"/>
                <a:ext cx="373820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/>
          <p:cNvSpPr/>
          <p:nvPr/>
        </p:nvSpPr>
        <p:spPr>
          <a:xfrm>
            <a:off x="5569146" y="4520904"/>
            <a:ext cx="27102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: Ensemble Covariance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164429" y="4746104"/>
                <a:ext cx="4042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</a:rPr>
                        <m:t>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429" y="4746104"/>
                <a:ext cx="404278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/>
          <p:cNvSpPr/>
          <p:nvPr/>
        </p:nvSpPr>
        <p:spPr>
          <a:xfrm>
            <a:off x="5562600" y="4766846"/>
            <a:ext cx="24613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: Perturbed measurements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CDA97F-6B94-4301-A740-1324955DD306}"/>
              </a:ext>
            </a:extLst>
          </p:cNvPr>
          <p:cNvSpPr txBox="1"/>
          <p:nvPr/>
        </p:nvSpPr>
        <p:spPr>
          <a:xfrm>
            <a:off x="4320728" y="0"/>
            <a:ext cx="4823271" cy="110799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D69FCC-D961-4641-ADF7-59813D888B9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585452" y="49350"/>
            <a:ext cx="2379054" cy="357759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56780A6-E9D9-4DF3-9937-22B9D6D5A5E0}"/>
              </a:ext>
            </a:extLst>
          </p:cNvPr>
          <p:cNvSpPr txBox="1"/>
          <p:nvPr/>
        </p:nvSpPr>
        <p:spPr>
          <a:xfrm>
            <a:off x="0" y="0"/>
            <a:ext cx="4343400" cy="110799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Uncertainty in Models &amp; Data</a:t>
            </a:r>
          </a:p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Data Assimilation</a:t>
            </a:r>
            <a:br>
              <a:rPr lang="en-US" sz="1100" dirty="0">
                <a:latin typeface="Arial Black" pitchFamily="34" charset="0"/>
              </a:rPr>
            </a:b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Yucaipa Integrated Hydrologic Model</a:t>
            </a:r>
          </a:p>
          <a:p>
            <a:pPr algn="r"/>
            <a:r>
              <a:rPr lang="en-US" sz="1100" dirty="0">
                <a:latin typeface="Arial Black" pitchFamily="34" charset="0"/>
              </a:rPr>
              <a:t>Use of Ensemble Smoother in Calibration</a:t>
            </a:r>
          </a:p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Model Fit</a:t>
            </a:r>
            <a:b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</a:b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Estimated Parameters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05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1107996"/>
            <a:ext cx="9143999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Calibration Results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553200"/>
            <a:ext cx="9143999" cy="304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38100" y="6629400"/>
            <a:ext cx="2133600" cy="228600"/>
          </a:xfrm>
        </p:spPr>
        <p:txBody>
          <a:bodyPr/>
          <a:lstStyle/>
          <a:p>
            <a:fld id="{9CFA3F33-1230-4872-BFAA-6BC1773BD340}" type="datetime1">
              <a:rPr lang="en-US" smtClean="0">
                <a:solidFill>
                  <a:schemeClr val="tx1"/>
                </a:solidFill>
              </a:rPr>
              <a:t>11/30/2018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990247" y="6492875"/>
            <a:ext cx="2133600" cy="365125"/>
          </a:xfrm>
        </p:spPr>
        <p:txBody>
          <a:bodyPr/>
          <a:lstStyle/>
          <a:p>
            <a:fld id="{C7A9079C-050D-4F91-A055-38EA52C2C15A}" type="slidenum">
              <a:rPr lang="en-US" smtClean="0">
                <a:solidFill>
                  <a:schemeClr val="tx1"/>
                </a:solidFill>
              </a:rPr>
              <a:t>16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88FD9C-9979-442F-B21B-D32D21B7B366}"/>
              </a:ext>
            </a:extLst>
          </p:cNvPr>
          <p:cNvSpPr txBox="1"/>
          <p:nvPr/>
        </p:nvSpPr>
        <p:spPr>
          <a:xfrm>
            <a:off x="4320728" y="0"/>
            <a:ext cx="4823271" cy="110799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53AF23-2D6F-4E1D-A6E9-70353C432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629986"/>
            <a:ext cx="4454291" cy="34360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9C73E6-3564-4FA4-98FD-4888830E2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418" y="4647417"/>
            <a:ext cx="2907346" cy="20127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D8DC9F-55B1-44D0-BB55-45C9BA65D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3011" y="186735"/>
            <a:ext cx="2899638" cy="1661806"/>
          </a:xfrm>
          <a:prstGeom prst="rect">
            <a:avLst/>
          </a:prstGeom>
          <a:ln w="41275">
            <a:solidFill>
              <a:srgbClr val="C00000"/>
            </a:solidFill>
            <a:prstDash val="dash"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6484E00-F698-415A-96B2-0B5670F259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013" y="4657629"/>
            <a:ext cx="2958816" cy="201277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633F98F-7C60-4A69-8412-4EBB2D147E88}"/>
              </a:ext>
            </a:extLst>
          </p:cNvPr>
          <p:cNvCxnSpPr>
            <a:cxnSpLocks/>
          </p:cNvCxnSpPr>
          <p:nvPr/>
        </p:nvCxnSpPr>
        <p:spPr>
          <a:xfrm flipH="1" flipV="1">
            <a:off x="2819400" y="3314700"/>
            <a:ext cx="15240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9982F7-97C4-48CC-8BAF-6CF53DAE878E}"/>
              </a:ext>
            </a:extLst>
          </p:cNvPr>
          <p:cNvCxnSpPr>
            <a:cxnSpLocks/>
          </p:cNvCxnSpPr>
          <p:nvPr/>
        </p:nvCxnSpPr>
        <p:spPr>
          <a:xfrm flipH="1">
            <a:off x="2857500" y="2719688"/>
            <a:ext cx="228600" cy="253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641B23D7-6332-4755-8F4D-58203E6A17EC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6363832" y="4506388"/>
            <a:ext cx="2659712" cy="221564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48FEAAA-8601-4F63-AD5B-7A6AD89C58F9}"/>
              </a:ext>
            </a:extLst>
          </p:cNvPr>
          <p:cNvCxnSpPr>
            <a:cxnSpLocks/>
          </p:cNvCxnSpPr>
          <p:nvPr/>
        </p:nvCxnSpPr>
        <p:spPr>
          <a:xfrm flipV="1">
            <a:off x="1988599" y="3895562"/>
            <a:ext cx="106901" cy="219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0DD6A43-C948-4567-B2C0-BD8A6DF741AA}"/>
              </a:ext>
            </a:extLst>
          </p:cNvPr>
          <p:cNvSpPr/>
          <p:nvPr/>
        </p:nvSpPr>
        <p:spPr bwMode="auto">
          <a:xfrm>
            <a:off x="7866054" y="307537"/>
            <a:ext cx="744552" cy="627692"/>
          </a:xfrm>
          <a:prstGeom prst="roundRect">
            <a:avLst/>
          </a:prstGeom>
          <a:noFill/>
          <a:ln w="22225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AD468E2-5C07-43A7-9E79-D0C8C3810281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6182033" y="1955635"/>
            <a:ext cx="2941814" cy="241337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143AC54-2A9C-446D-9E6E-EE60308DDA46}"/>
              </a:ext>
            </a:extLst>
          </p:cNvPr>
          <p:cNvSpPr txBox="1"/>
          <p:nvPr/>
        </p:nvSpPr>
        <p:spPr>
          <a:xfrm>
            <a:off x="0" y="0"/>
            <a:ext cx="4343400" cy="110799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Uncertainty in Models &amp; Data</a:t>
            </a:r>
          </a:p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Data Assimilation</a:t>
            </a:r>
            <a:br>
              <a:rPr lang="en-US" sz="1100" dirty="0">
                <a:latin typeface="Arial Black" pitchFamily="34" charset="0"/>
              </a:rPr>
            </a:b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Yucaipa Integrated Hydrologic Model</a:t>
            </a:r>
          </a:p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Use of Ensemble Smoother in Calibration</a:t>
            </a:r>
          </a:p>
          <a:p>
            <a:pPr algn="r"/>
            <a:r>
              <a:rPr lang="en-US" sz="1100" dirty="0">
                <a:latin typeface="Arial Black" pitchFamily="34" charset="0"/>
              </a:rPr>
              <a:t>Model Fit</a:t>
            </a:r>
            <a:b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</a:b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Estimated Parameters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135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1107996"/>
            <a:ext cx="9143999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Calibrated Hydraulic Conductivity Field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553200"/>
            <a:ext cx="9143999" cy="304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38100" y="6629400"/>
            <a:ext cx="2133600" cy="228600"/>
          </a:xfrm>
        </p:spPr>
        <p:txBody>
          <a:bodyPr/>
          <a:lstStyle/>
          <a:p>
            <a:fld id="{9CFA3F33-1230-4872-BFAA-6BC1773BD340}" type="datetime1">
              <a:rPr lang="en-US" smtClean="0">
                <a:solidFill>
                  <a:schemeClr val="tx1"/>
                </a:solidFill>
              </a:rPr>
              <a:t>11/30/2018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990247" y="6492875"/>
            <a:ext cx="2133600" cy="365125"/>
          </a:xfrm>
        </p:spPr>
        <p:txBody>
          <a:bodyPr/>
          <a:lstStyle/>
          <a:p>
            <a:fld id="{C7A9079C-050D-4F91-A055-38EA52C2C15A}" type="slidenum">
              <a:rPr lang="en-US" smtClean="0">
                <a:solidFill>
                  <a:schemeClr val="tx1"/>
                </a:solidFill>
              </a:rPr>
              <a:t>17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88FD9C-9979-442F-B21B-D32D21B7B366}"/>
              </a:ext>
            </a:extLst>
          </p:cNvPr>
          <p:cNvSpPr txBox="1"/>
          <p:nvPr/>
        </p:nvSpPr>
        <p:spPr>
          <a:xfrm>
            <a:off x="4320728" y="0"/>
            <a:ext cx="4823271" cy="110799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22BE82-1F34-4778-B85D-16D20AD24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824945"/>
            <a:ext cx="3962400" cy="1981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7A41AC-5DBD-4E5C-BBC6-A442F762C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0" y="3962400"/>
            <a:ext cx="3981450" cy="1933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B45469-100E-4128-AC58-332E7C2E7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0372" y="1932484"/>
            <a:ext cx="4162425" cy="20002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0E58DE-B56D-4B8A-A68A-3607C472F8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1200" y="4315224"/>
            <a:ext cx="1390650" cy="16859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C4672C3-BA9E-4D1D-B468-ECBFFB541629}"/>
              </a:ext>
            </a:extLst>
          </p:cNvPr>
          <p:cNvSpPr txBox="1"/>
          <p:nvPr/>
        </p:nvSpPr>
        <p:spPr>
          <a:xfrm>
            <a:off x="0" y="0"/>
            <a:ext cx="4343400" cy="110799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Uncertainty in Models &amp; Data</a:t>
            </a:r>
          </a:p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Data Assimilation</a:t>
            </a:r>
            <a:br>
              <a:rPr lang="en-US" sz="1100" dirty="0">
                <a:latin typeface="Arial Black" pitchFamily="34" charset="0"/>
              </a:rPr>
            </a:b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Yucaipa Integrated Hydrologic Model</a:t>
            </a:r>
          </a:p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Use of Ensemble Smoother in Calibration</a:t>
            </a:r>
          </a:p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Model Fit</a:t>
            </a:r>
            <a:b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</a:br>
            <a:r>
              <a:rPr lang="en-US" sz="1100" dirty="0">
                <a:latin typeface="Arial Black" pitchFamily="34" charset="0"/>
              </a:rPr>
              <a:t>Estimated Parameters</a:t>
            </a:r>
          </a:p>
        </p:txBody>
      </p:sp>
    </p:spTree>
    <p:extLst>
      <p:ext uri="{BB962C8B-B14F-4D97-AF65-F5344CB8AC3E}">
        <p14:creationId xmlns:p14="http://schemas.microsoft.com/office/powerpoint/2010/main" val="622234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1107996"/>
            <a:ext cx="4289269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Estimation Uncertainty 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553200"/>
            <a:ext cx="9143999" cy="304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38100" y="6629400"/>
            <a:ext cx="2133600" cy="228600"/>
          </a:xfrm>
        </p:spPr>
        <p:txBody>
          <a:bodyPr/>
          <a:lstStyle/>
          <a:p>
            <a:fld id="{9CFA3F33-1230-4872-BFAA-6BC1773BD340}" type="datetime1">
              <a:rPr lang="en-US" smtClean="0">
                <a:solidFill>
                  <a:schemeClr val="tx1"/>
                </a:solidFill>
              </a:rPr>
              <a:t>11/30/2018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990247" y="6492875"/>
            <a:ext cx="2133600" cy="365125"/>
          </a:xfrm>
        </p:spPr>
        <p:txBody>
          <a:bodyPr/>
          <a:lstStyle/>
          <a:p>
            <a:fld id="{C7A9079C-050D-4F91-A055-38EA52C2C15A}" type="slidenum">
              <a:rPr lang="en-US" smtClean="0">
                <a:solidFill>
                  <a:schemeClr val="tx1"/>
                </a:solidFill>
              </a:rPr>
              <a:t>18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E57EAD-4F36-43F0-AAD9-7F8CE448062E}"/>
              </a:ext>
            </a:extLst>
          </p:cNvPr>
          <p:cNvSpPr txBox="1"/>
          <p:nvPr/>
        </p:nvSpPr>
        <p:spPr>
          <a:xfrm>
            <a:off x="4320728" y="0"/>
            <a:ext cx="4823271" cy="110799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478443-7777-48F7-BECD-E2523F9EE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91" y="1665435"/>
            <a:ext cx="3981450" cy="2047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39DB09-2A61-44BC-9F73-DC7396BE5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294" y="3816429"/>
            <a:ext cx="3990975" cy="1933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BB8A86-B507-49F3-8F6C-3B2880B2B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2706363"/>
            <a:ext cx="4076700" cy="19716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F7A2DA-4CEA-4898-B3ED-E0EE619F00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1953" y="4687179"/>
            <a:ext cx="1571625" cy="17811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B6D1CA5-ACBC-4B12-82B8-90C3D26FA0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6039" y="76200"/>
            <a:ext cx="4343400" cy="24695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0D535C5-1256-4BB4-8B8F-AF199850BC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0600" y="2209534"/>
            <a:ext cx="1237166" cy="2311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7D47E50-82B4-4F8A-AEA2-56210899504B}"/>
              </a:ext>
            </a:extLst>
          </p:cNvPr>
          <p:cNvSpPr txBox="1"/>
          <p:nvPr/>
        </p:nvSpPr>
        <p:spPr>
          <a:xfrm>
            <a:off x="0" y="0"/>
            <a:ext cx="4343400" cy="110799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Uncertainty in Models &amp; Data</a:t>
            </a:r>
          </a:p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Data Assimilation</a:t>
            </a:r>
            <a:br>
              <a:rPr lang="en-US" sz="1100" dirty="0">
                <a:latin typeface="Arial Black" pitchFamily="34" charset="0"/>
              </a:rPr>
            </a:b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Yucaipa Integrated Hydrologic Model</a:t>
            </a:r>
          </a:p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Use of Ensemble Smoother in Calibration</a:t>
            </a:r>
          </a:p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Model Fit</a:t>
            </a:r>
            <a:b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</a:br>
            <a:r>
              <a:rPr lang="en-US" sz="1100" dirty="0">
                <a:latin typeface="Arial Black" pitchFamily="34" charset="0"/>
              </a:rPr>
              <a:t>Estimated Parameters</a:t>
            </a:r>
          </a:p>
        </p:txBody>
      </p:sp>
    </p:spTree>
    <p:extLst>
      <p:ext uri="{BB962C8B-B14F-4D97-AF65-F5344CB8AC3E}">
        <p14:creationId xmlns:p14="http://schemas.microsoft.com/office/powerpoint/2010/main" val="326230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1107996"/>
            <a:ext cx="9143999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Calibrated Specific Yield Field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553200"/>
            <a:ext cx="9143999" cy="304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38100" y="6629400"/>
            <a:ext cx="2133600" cy="228600"/>
          </a:xfrm>
        </p:spPr>
        <p:txBody>
          <a:bodyPr/>
          <a:lstStyle/>
          <a:p>
            <a:fld id="{9CFA3F33-1230-4872-BFAA-6BC1773BD340}" type="datetime1">
              <a:rPr lang="en-US" smtClean="0">
                <a:solidFill>
                  <a:schemeClr val="tx1"/>
                </a:solidFill>
              </a:rPr>
              <a:t>11/30/2018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990247" y="6492875"/>
            <a:ext cx="2133600" cy="365125"/>
          </a:xfrm>
        </p:spPr>
        <p:txBody>
          <a:bodyPr/>
          <a:lstStyle/>
          <a:p>
            <a:fld id="{C7A9079C-050D-4F91-A055-38EA52C2C15A}" type="slidenum">
              <a:rPr lang="en-US" smtClean="0">
                <a:solidFill>
                  <a:schemeClr val="tx1"/>
                </a:solidFill>
              </a:rPr>
              <a:t>19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E57EAD-4F36-43F0-AAD9-7F8CE448062E}"/>
              </a:ext>
            </a:extLst>
          </p:cNvPr>
          <p:cNvSpPr txBox="1"/>
          <p:nvPr/>
        </p:nvSpPr>
        <p:spPr>
          <a:xfrm>
            <a:off x="4320728" y="0"/>
            <a:ext cx="4823271" cy="110799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C0CD4E-2F96-454E-BEAE-6CBFFDD1C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844" y="2352675"/>
            <a:ext cx="4687700" cy="2438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D22B22-6EC2-427A-AF62-E53A59295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2595563"/>
            <a:ext cx="1514475" cy="19526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47207A5-F52A-4AAE-96C9-B158949635E0}"/>
              </a:ext>
            </a:extLst>
          </p:cNvPr>
          <p:cNvSpPr txBox="1"/>
          <p:nvPr/>
        </p:nvSpPr>
        <p:spPr>
          <a:xfrm>
            <a:off x="0" y="0"/>
            <a:ext cx="4343400" cy="110799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Uncertainty in Models &amp; Data</a:t>
            </a:r>
          </a:p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Data Assimilation</a:t>
            </a:r>
            <a:br>
              <a:rPr lang="en-US" sz="1100" dirty="0">
                <a:latin typeface="Arial Black" pitchFamily="34" charset="0"/>
              </a:rPr>
            </a:b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Yucaipa Integrated Hydrologic Model</a:t>
            </a:r>
          </a:p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Use of Ensemble Smoother in Calibration</a:t>
            </a:r>
          </a:p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Model Fit</a:t>
            </a:r>
            <a:b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</a:br>
            <a:r>
              <a:rPr lang="en-US" sz="1100" dirty="0">
                <a:latin typeface="Arial Black" pitchFamily="34" charset="0"/>
              </a:rPr>
              <a:t>Estimated Parameters</a:t>
            </a:r>
          </a:p>
        </p:txBody>
      </p:sp>
    </p:spTree>
    <p:extLst>
      <p:ext uri="{BB962C8B-B14F-4D97-AF65-F5344CB8AC3E}">
        <p14:creationId xmlns:p14="http://schemas.microsoft.com/office/powerpoint/2010/main" val="207459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320728" y="0"/>
            <a:ext cx="4823271" cy="110799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107996"/>
            <a:ext cx="9143999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Outline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591300"/>
            <a:ext cx="9143999" cy="304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38100" y="6629400"/>
            <a:ext cx="2133600" cy="228600"/>
          </a:xfrm>
        </p:spPr>
        <p:txBody>
          <a:bodyPr/>
          <a:lstStyle/>
          <a:p>
            <a:fld id="{9CFA3F33-1230-4872-BFAA-6BC1773BD340}" type="datetime1">
              <a:rPr lang="en-US" smtClean="0">
                <a:solidFill>
                  <a:schemeClr val="tx1"/>
                </a:solidFill>
              </a:rPr>
              <a:t>11/30/2018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990247" y="6492875"/>
            <a:ext cx="2133600" cy="365125"/>
          </a:xfrm>
        </p:spPr>
        <p:txBody>
          <a:bodyPr/>
          <a:lstStyle/>
          <a:p>
            <a:fld id="{C7A9079C-050D-4F91-A055-38EA52C2C15A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0" y="0"/>
            <a:ext cx="4343400" cy="110799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Uncertainty in Models &amp; Data</a:t>
            </a:r>
          </a:p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Data Assimilation</a:t>
            </a:r>
            <a:br>
              <a:rPr lang="en-US" sz="1100" dirty="0">
                <a:latin typeface="Arial Black" pitchFamily="34" charset="0"/>
              </a:rPr>
            </a:b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Yucaipa Integrated Hydrologic Model</a:t>
            </a:r>
          </a:p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Use of Ensemble Smoother in Calibration</a:t>
            </a:r>
          </a:p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Model Fit</a:t>
            </a:r>
            <a:b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</a:b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Estimated Parameters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141720-D497-429B-940E-C6AB99F17E9E}"/>
              </a:ext>
            </a:extLst>
          </p:cNvPr>
          <p:cNvSpPr txBox="1"/>
          <p:nvPr/>
        </p:nvSpPr>
        <p:spPr>
          <a:xfrm>
            <a:off x="533400" y="1999942"/>
            <a:ext cx="6858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Uncertainty in model predictions and data,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Motivation for using data assimilations,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Basic idea of data assimilation,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Data assimilation methods,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Case Study: Calibration of Yucaipa Integrated Model Using Ensemble Smoother.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254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1107996"/>
            <a:ext cx="9143999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Calibrated Specific Storage Field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553200"/>
            <a:ext cx="9143999" cy="304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38100" y="6629400"/>
            <a:ext cx="2133600" cy="228600"/>
          </a:xfrm>
        </p:spPr>
        <p:txBody>
          <a:bodyPr/>
          <a:lstStyle/>
          <a:p>
            <a:fld id="{9CFA3F33-1230-4872-BFAA-6BC1773BD340}" type="datetime1">
              <a:rPr lang="en-US" smtClean="0">
                <a:solidFill>
                  <a:schemeClr val="tx1"/>
                </a:solidFill>
              </a:rPr>
              <a:t>11/30/2018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990247" y="6492875"/>
            <a:ext cx="2133600" cy="365125"/>
          </a:xfrm>
        </p:spPr>
        <p:txBody>
          <a:bodyPr/>
          <a:lstStyle/>
          <a:p>
            <a:fld id="{C7A9079C-050D-4F91-A055-38EA52C2C15A}" type="slidenum">
              <a:rPr lang="en-US" smtClean="0">
                <a:solidFill>
                  <a:schemeClr val="tx1"/>
                </a:solidFill>
              </a:rPr>
              <a:t>20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E57EAD-4F36-43F0-AAD9-7F8CE448062E}"/>
              </a:ext>
            </a:extLst>
          </p:cNvPr>
          <p:cNvSpPr txBox="1"/>
          <p:nvPr/>
        </p:nvSpPr>
        <p:spPr>
          <a:xfrm>
            <a:off x="4320728" y="0"/>
            <a:ext cx="4823271" cy="110799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9AB625-F021-4D54-830B-08D5FFAA1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7" y="1706107"/>
            <a:ext cx="3781425" cy="1943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4A6CCF-DF9F-425E-9485-70EA48153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37" y="3892629"/>
            <a:ext cx="3800475" cy="1857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C746A4-7346-4904-823D-B3E484817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9" y="1783407"/>
            <a:ext cx="3829050" cy="1895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3C684E-C53C-4C64-BB32-505D2B9516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0232" y="4039345"/>
            <a:ext cx="1409700" cy="1752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D982F51-9D0F-418E-B983-92854C2F19EE}"/>
              </a:ext>
            </a:extLst>
          </p:cNvPr>
          <p:cNvSpPr txBox="1"/>
          <p:nvPr/>
        </p:nvSpPr>
        <p:spPr>
          <a:xfrm>
            <a:off x="0" y="0"/>
            <a:ext cx="4343400" cy="110799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Uncertainty in Models &amp; Data</a:t>
            </a:r>
          </a:p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Data Assimilation</a:t>
            </a:r>
            <a:br>
              <a:rPr lang="en-US" sz="1100" dirty="0">
                <a:latin typeface="Arial Black" pitchFamily="34" charset="0"/>
              </a:rPr>
            </a:b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Yucaipa Integrated Hydrologic Model</a:t>
            </a:r>
          </a:p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Use of Ensemble Smoother in Calibration</a:t>
            </a:r>
          </a:p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Model Fit</a:t>
            </a:r>
            <a:b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</a:br>
            <a:r>
              <a:rPr lang="en-US" sz="1100" dirty="0">
                <a:latin typeface="Arial Black" pitchFamily="34" charset="0"/>
              </a:rPr>
              <a:t>Estimated Parameters</a:t>
            </a:r>
          </a:p>
        </p:txBody>
      </p:sp>
    </p:spTree>
    <p:extLst>
      <p:ext uri="{BB962C8B-B14F-4D97-AF65-F5344CB8AC3E}">
        <p14:creationId xmlns:p14="http://schemas.microsoft.com/office/powerpoint/2010/main" val="1449646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1107996"/>
            <a:ext cx="9143999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Other calibrated parameters…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553200"/>
            <a:ext cx="9143999" cy="304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38100" y="6629400"/>
            <a:ext cx="2133600" cy="228600"/>
          </a:xfrm>
        </p:spPr>
        <p:txBody>
          <a:bodyPr/>
          <a:lstStyle/>
          <a:p>
            <a:fld id="{9CFA3F33-1230-4872-BFAA-6BC1773BD340}" type="datetime1">
              <a:rPr lang="en-US" smtClean="0">
                <a:solidFill>
                  <a:schemeClr val="tx1"/>
                </a:solidFill>
              </a:rPr>
              <a:t>11/30/2018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990247" y="6492875"/>
            <a:ext cx="2133600" cy="365125"/>
          </a:xfrm>
        </p:spPr>
        <p:txBody>
          <a:bodyPr/>
          <a:lstStyle/>
          <a:p>
            <a:fld id="{C7A9079C-050D-4F91-A055-38EA52C2C15A}" type="slidenum">
              <a:rPr lang="en-US" smtClean="0">
                <a:solidFill>
                  <a:schemeClr val="tx1"/>
                </a:solidFill>
              </a:rPr>
              <a:t>21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E57EAD-4F36-43F0-AAD9-7F8CE448062E}"/>
              </a:ext>
            </a:extLst>
          </p:cNvPr>
          <p:cNvSpPr txBox="1"/>
          <p:nvPr/>
        </p:nvSpPr>
        <p:spPr>
          <a:xfrm>
            <a:off x="4320728" y="0"/>
            <a:ext cx="4823271" cy="110799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D6409B6-8795-483A-BBC1-0D9031B22F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457286"/>
              </p:ext>
            </p:extLst>
          </p:nvPr>
        </p:nvGraphicFramePr>
        <p:xfrm>
          <a:off x="304800" y="1981200"/>
          <a:ext cx="4724400" cy="8261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89218">
                  <a:extLst>
                    <a:ext uri="{9D8B030D-6E8A-4147-A177-3AD203B41FA5}">
                      <a16:colId xmlns:a16="http://schemas.microsoft.com/office/drawing/2014/main" val="196308106"/>
                    </a:ext>
                  </a:extLst>
                </a:gridCol>
                <a:gridCol w="1150162">
                  <a:extLst>
                    <a:ext uri="{9D8B030D-6E8A-4147-A177-3AD203B41FA5}">
                      <a16:colId xmlns:a16="http://schemas.microsoft.com/office/drawing/2014/main" val="3123356738"/>
                    </a:ext>
                  </a:extLst>
                </a:gridCol>
                <a:gridCol w="611479">
                  <a:extLst>
                    <a:ext uri="{9D8B030D-6E8A-4147-A177-3AD203B41FA5}">
                      <a16:colId xmlns:a16="http://schemas.microsoft.com/office/drawing/2014/main" val="2228512510"/>
                    </a:ext>
                  </a:extLst>
                </a:gridCol>
                <a:gridCol w="873541">
                  <a:extLst>
                    <a:ext uri="{9D8B030D-6E8A-4147-A177-3AD203B41FA5}">
                      <a16:colId xmlns:a16="http://schemas.microsoft.com/office/drawing/2014/main" val="437659219"/>
                    </a:ext>
                  </a:extLst>
                </a:gridCol>
              </a:tblGrid>
              <a:tr h="224155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Name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Value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Prior STD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Posterior STD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4664562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 marL="0" marR="0" algn="l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ET Extinction Depth (ft)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5.74</a:t>
                      </a:r>
                      <a:endParaRPr lang="en-US" sz="1000" b="1" dirty="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0.7</a:t>
                      </a:r>
                      <a:endParaRPr lang="en-US" sz="1000" b="1" dirty="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0.61</a:t>
                      </a:r>
                      <a:endParaRPr lang="en-US" sz="1000" b="1" dirty="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18058571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 marL="0" marR="0" algn="l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Surface hydraulic Conductivity (ft/day)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-2.72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1.00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0.85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0921622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marL="0" marR="0" algn="l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Vertical Conductivity (ft/day)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effectLst/>
                          <a:latin typeface="Arial Narrow" panose="020B0606020202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variable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1.00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0.73 - 0.9</a:t>
                      </a:r>
                      <a:endParaRPr lang="en-US" sz="1000" b="1" dirty="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993670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4944736-ADD4-415E-B544-895D31BEA4F1}"/>
              </a:ext>
            </a:extLst>
          </p:cNvPr>
          <p:cNvSpPr txBox="1"/>
          <p:nvPr/>
        </p:nvSpPr>
        <p:spPr>
          <a:xfrm>
            <a:off x="304800" y="1665435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UZF Parameters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D09A4B1-A4CE-4C0C-9699-E6B6C20596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853028"/>
              </p:ext>
            </p:extLst>
          </p:nvPr>
        </p:nvGraphicFramePr>
        <p:xfrm>
          <a:off x="152400" y="3335021"/>
          <a:ext cx="5105400" cy="26405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8801">
                  <a:extLst>
                    <a:ext uri="{9D8B030D-6E8A-4147-A177-3AD203B41FA5}">
                      <a16:colId xmlns:a16="http://schemas.microsoft.com/office/drawing/2014/main" val="2270911425"/>
                    </a:ext>
                  </a:extLst>
                </a:gridCol>
                <a:gridCol w="1700255">
                  <a:extLst>
                    <a:ext uri="{9D8B030D-6E8A-4147-A177-3AD203B41FA5}">
                      <a16:colId xmlns:a16="http://schemas.microsoft.com/office/drawing/2014/main" val="184639178"/>
                    </a:ext>
                  </a:extLst>
                </a:gridCol>
                <a:gridCol w="1526984">
                  <a:extLst>
                    <a:ext uri="{9D8B030D-6E8A-4147-A177-3AD203B41FA5}">
                      <a16:colId xmlns:a16="http://schemas.microsoft.com/office/drawing/2014/main" val="2905649926"/>
                    </a:ext>
                  </a:extLst>
                </a:gridCol>
                <a:gridCol w="913293">
                  <a:extLst>
                    <a:ext uri="{9D8B030D-6E8A-4147-A177-3AD203B41FA5}">
                      <a16:colId xmlns:a16="http://schemas.microsoft.com/office/drawing/2014/main" val="1451103600"/>
                    </a:ext>
                  </a:extLst>
                </a:gridCol>
                <a:gridCol w="456067">
                  <a:extLst>
                    <a:ext uri="{9D8B030D-6E8A-4147-A177-3AD203B41FA5}">
                      <a16:colId xmlns:a16="http://schemas.microsoft.com/office/drawing/2014/main" val="3016495875"/>
                    </a:ext>
                  </a:extLst>
                </a:gridCol>
              </a:tblGrid>
              <a:tr h="314725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ID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Name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Hydraulic Conductance</a:t>
                      </a:r>
                    </a:p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 log(1/day)</a:t>
                      </a:r>
                      <a:r>
                        <a:rPr lang="en-US" sz="1000" baseline="30000">
                          <a:effectLst/>
                        </a:rPr>
                        <a:t>1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Prior STD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Posterior STD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0797988"/>
                  </a:ext>
                </a:extLst>
              </a:tr>
              <a:tr h="222489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Banning (Quaternary)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-4.34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0.90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68098524"/>
                  </a:ext>
                </a:extLst>
              </a:tr>
              <a:tr h="222489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Banning (inactive)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3.52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0.82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31963976"/>
                  </a:ext>
                </a:extLst>
              </a:tr>
              <a:tr h="256143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Casa Blanca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0.84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0.84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20658239"/>
                  </a:ext>
                </a:extLst>
              </a:tr>
              <a:tr h="256143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Cherry Valley Thrust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Mean value</a:t>
                      </a:r>
                      <a:r>
                        <a:rPr lang="en-US" sz="1000" baseline="30000">
                          <a:effectLst/>
                        </a:rPr>
                        <a:t>2</a:t>
                      </a:r>
                      <a:r>
                        <a:rPr lang="en-US" sz="1000">
                          <a:effectLst/>
                        </a:rPr>
                        <a:t> = -3.97 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0.82</a:t>
                      </a:r>
                      <a:endParaRPr lang="en-US" sz="1000" b="1" dirty="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7887721"/>
                  </a:ext>
                </a:extLst>
              </a:tr>
              <a:tr h="256143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Chicken Hill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Mean value</a:t>
                      </a:r>
                      <a:r>
                        <a:rPr lang="en-US" sz="1000" baseline="30000">
                          <a:effectLst/>
                        </a:rPr>
                        <a:t>2</a:t>
                      </a:r>
                      <a:r>
                        <a:rPr lang="en-US" sz="1000">
                          <a:effectLst/>
                        </a:rPr>
                        <a:t> = -7.21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0.82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69360008"/>
                  </a:ext>
                </a:extLst>
              </a:tr>
              <a:tr h="222489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Live Oak Canyon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3.07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0.81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75566207"/>
                  </a:ext>
                </a:extLst>
              </a:tr>
              <a:tr h="222489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San Andreas (Quaternary)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3.22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0.89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75187454"/>
                  </a:ext>
                </a:extLst>
              </a:tr>
              <a:tr h="222489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Western Heights1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-0.42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0.91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5951401"/>
                  </a:ext>
                </a:extLst>
              </a:tr>
              <a:tr h="222489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9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Western Heights2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-2.33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0.79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91400919"/>
                  </a:ext>
                </a:extLst>
              </a:tr>
              <a:tr h="222489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Yucaipa Graben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0.01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0.86</a:t>
                      </a:r>
                      <a:endParaRPr lang="en-US" sz="1000" b="1" dirty="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03244275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0F61B350-F335-49CD-8A25-9AB18E641F47}"/>
              </a:ext>
            </a:extLst>
          </p:cNvPr>
          <p:cNvSpPr txBox="1"/>
          <p:nvPr/>
        </p:nvSpPr>
        <p:spPr>
          <a:xfrm>
            <a:off x="60471" y="3015605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Barriers Conductance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7DD5779-1251-4737-831C-6DD967D17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486448"/>
              </p:ext>
            </p:extLst>
          </p:nvPr>
        </p:nvGraphicFramePr>
        <p:xfrm>
          <a:off x="5435599" y="1900231"/>
          <a:ext cx="3556001" cy="24080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4473">
                  <a:extLst>
                    <a:ext uri="{9D8B030D-6E8A-4147-A177-3AD203B41FA5}">
                      <a16:colId xmlns:a16="http://schemas.microsoft.com/office/drawing/2014/main" val="2707007264"/>
                    </a:ext>
                  </a:extLst>
                </a:gridCol>
                <a:gridCol w="1171864">
                  <a:extLst>
                    <a:ext uri="{9D8B030D-6E8A-4147-A177-3AD203B41FA5}">
                      <a16:colId xmlns:a16="http://schemas.microsoft.com/office/drawing/2014/main" val="1911565708"/>
                    </a:ext>
                  </a:extLst>
                </a:gridCol>
                <a:gridCol w="549564">
                  <a:extLst>
                    <a:ext uri="{9D8B030D-6E8A-4147-A177-3AD203B41FA5}">
                      <a16:colId xmlns:a16="http://schemas.microsoft.com/office/drawing/2014/main" val="4203381749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576875576"/>
                    </a:ext>
                  </a:extLst>
                </a:gridCol>
              </a:tblGrid>
              <a:tr h="231491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Segment Group ID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Conductivity ft/day)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Prior STD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Posterior STD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81579647"/>
                  </a:ext>
                </a:extLst>
              </a:tr>
              <a:tr h="193908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18.690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10.00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5.74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7912135"/>
                  </a:ext>
                </a:extLst>
              </a:tr>
              <a:tr h="193908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0.010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10.00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5.24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77097855"/>
                  </a:ext>
                </a:extLst>
              </a:tr>
              <a:tr h="223321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0.173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10.00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6.80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49520932"/>
                  </a:ext>
                </a:extLst>
              </a:tr>
              <a:tr h="223321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0.970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10.00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7.34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26807803"/>
                  </a:ext>
                </a:extLst>
              </a:tr>
              <a:tr h="223321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0.046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10.00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7.38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20107573"/>
                  </a:ext>
                </a:extLst>
              </a:tr>
              <a:tr h="193908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16.166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10.00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6.60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61612877"/>
                  </a:ext>
                </a:extLst>
              </a:tr>
              <a:tr h="193908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7.638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10.00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7.70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419428"/>
                  </a:ext>
                </a:extLst>
              </a:tr>
              <a:tr h="193908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7.358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10.00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6.73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55477629"/>
                  </a:ext>
                </a:extLst>
              </a:tr>
              <a:tr h="193908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9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8.023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10.00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7.55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8681776"/>
                  </a:ext>
                </a:extLst>
              </a:tr>
              <a:tr h="193908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22.038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10.00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3.01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3917543"/>
                  </a:ext>
                </a:extLst>
              </a:tr>
              <a:tr h="128001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11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5.369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10.00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7.14</a:t>
                      </a:r>
                      <a:endParaRPr lang="en-US" sz="1000" b="1" dirty="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9001415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F89C74BC-1B6F-4FC1-8931-E3A6EE67EFA3}"/>
              </a:ext>
            </a:extLst>
          </p:cNvPr>
          <p:cNvSpPr txBox="1"/>
          <p:nvPr/>
        </p:nvSpPr>
        <p:spPr>
          <a:xfrm>
            <a:off x="5313847" y="1611868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Streambed Conductivity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537C3FEF-7FE3-4194-BA04-C05F170A2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598306"/>
              </p:ext>
            </p:extLst>
          </p:nvPr>
        </p:nvGraphicFramePr>
        <p:xfrm>
          <a:off x="5347514" y="4919395"/>
          <a:ext cx="3732170" cy="7529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1977">
                  <a:extLst>
                    <a:ext uri="{9D8B030D-6E8A-4147-A177-3AD203B41FA5}">
                      <a16:colId xmlns:a16="http://schemas.microsoft.com/office/drawing/2014/main" val="4215160627"/>
                    </a:ext>
                  </a:extLst>
                </a:gridCol>
                <a:gridCol w="1212686">
                  <a:extLst>
                    <a:ext uri="{9D8B030D-6E8A-4147-A177-3AD203B41FA5}">
                      <a16:colId xmlns:a16="http://schemas.microsoft.com/office/drawing/2014/main" val="2204930184"/>
                    </a:ext>
                  </a:extLst>
                </a:gridCol>
                <a:gridCol w="1226131">
                  <a:extLst>
                    <a:ext uri="{9D8B030D-6E8A-4147-A177-3AD203B41FA5}">
                      <a16:colId xmlns:a16="http://schemas.microsoft.com/office/drawing/2014/main" val="4287304488"/>
                    </a:ext>
                  </a:extLst>
                </a:gridCol>
                <a:gridCol w="731376">
                  <a:extLst>
                    <a:ext uri="{9D8B030D-6E8A-4147-A177-3AD203B41FA5}">
                      <a16:colId xmlns:a16="http://schemas.microsoft.com/office/drawing/2014/main" val="1801606415"/>
                    </a:ext>
                  </a:extLst>
                </a:gridCol>
              </a:tblGrid>
              <a:tr h="188233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Layer No.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Kv/Kh ratio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Prior STD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Posterior STD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02905539"/>
                  </a:ext>
                </a:extLst>
              </a:tr>
              <a:tr h="188233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Layer 2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0.27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0.079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7118745"/>
                  </a:ext>
                </a:extLst>
              </a:tr>
              <a:tr h="188233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Layer 3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0.21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0.076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1847195"/>
                  </a:ext>
                </a:extLst>
              </a:tr>
              <a:tr h="188233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Layer 4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0.4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</a:t>
                      </a:r>
                      <a:endParaRPr lang="en-US" sz="1000" b="1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0.077</a:t>
                      </a:r>
                      <a:endParaRPr lang="en-US" sz="1000" b="1" dirty="0">
                        <a:effectLst/>
                        <a:latin typeface="Arial Narrow" panose="020B0606020202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7768676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E890D136-6B09-4E91-934E-DA4C24F34F76}"/>
              </a:ext>
            </a:extLst>
          </p:cNvPr>
          <p:cNvSpPr txBox="1"/>
          <p:nvPr/>
        </p:nvSpPr>
        <p:spPr>
          <a:xfrm>
            <a:off x="5347514" y="451653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Vertical Conductivity ratio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2234DA-5D10-45D5-9B10-0BD8416986C2}"/>
              </a:ext>
            </a:extLst>
          </p:cNvPr>
          <p:cNvSpPr txBox="1"/>
          <p:nvPr/>
        </p:nvSpPr>
        <p:spPr>
          <a:xfrm>
            <a:off x="0" y="0"/>
            <a:ext cx="4343400" cy="110799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Uncertainty in Models &amp; Data</a:t>
            </a:r>
          </a:p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Data Assimilation</a:t>
            </a:r>
            <a:br>
              <a:rPr lang="en-US" sz="1100" dirty="0">
                <a:latin typeface="Arial Black" pitchFamily="34" charset="0"/>
              </a:rPr>
            </a:b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Yucaipa Integrated Hydrologic Model</a:t>
            </a:r>
          </a:p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Use of Ensemble Smoother in Calibration</a:t>
            </a:r>
          </a:p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Model Fit</a:t>
            </a:r>
            <a:b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</a:br>
            <a:r>
              <a:rPr lang="en-US" sz="1100" dirty="0">
                <a:latin typeface="Arial Black" pitchFamily="34" charset="0"/>
              </a:rPr>
              <a:t>Estimated Parameters</a:t>
            </a:r>
          </a:p>
        </p:txBody>
      </p:sp>
    </p:spTree>
    <p:extLst>
      <p:ext uri="{BB962C8B-B14F-4D97-AF65-F5344CB8AC3E}">
        <p14:creationId xmlns:p14="http://schemas.microsoft.com/office/powerpoint/2010/main" val="802217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1107996"/>
            <a:ext cx="9143999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Summery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553200"/>
            <a:ext cx="9143999" cy="304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38100" y="6629400"/>
            <a:ext cx="2133600" cy="228600"/>
          </a:xfrm>
        </p:spPr>
        <p:txBody>
          <a:bodyPr/>
          <a:lstStyle/>
          <a:p>
            <a:fld id="{9CFA3F33-1230-4872-BFAA-6BC1773BD340}" type="datetime1">
              <a:rPr lang="en-US" smtClean="0">
                <a:solidFill>
                  <a:schemeClr val="tx1"/>
                </a:solidFill>
              </a:rPr>
              <a:t>11/30/2018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990247" y="6492875"/>
            <a:ext cx="2133600" cy="365125"/>
          </a:xfrm>
        </p:spPr>
        <p:txBody>
          <a:bodyPr/>
          <a:lstStyle/>
          <a:p>
            <a:fld id="{C7A9079C-050D-4F91-A055-38EA52C2C15A}" type="slidenum">
              <a:rPr lang="en-US" smtClean="0">
                <a:solidFill>
                  <a:schemeClr val="tx1"/>
                </a:solidFill>
              </a:rPr>
              <a:t>22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E57EAD-4F36-43F0-AAD9-7F8CE448062E}"/>
              </a:ext>
            </a:extLst>
          </p:cNvPr>
          <p:cNvSpPr txBox="1"/>
          <p:nvPr/>
        </p:nvSpPr>
        <p:spPr>
          <a:xfrm>
            <a:off x="4320728" y="0"/>
            <a:ext cx="4823271" cy="110799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5300A2-8607-431D-8759-65C939FE8735}"/>
              </a:ext>
            </a:extLst>
          </p:cNvPr>
          <p:cNvSpPr txBox="1"/>
          <p:nvPr/>
        </p:nvSpPr>
        <p:spPr>
          <a:xfrm>
            <a:off x="381000" y="1757823"/>
            <a:ext cx="7467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Data assimilation (DA) combines data and model predictions within probabilistic framework to get the best estimate of unknown input parameters and model output.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Ensemble-based DA can be used to calibrate high-dimensional parameters (~10</a:t>
            </a:r>
            <a:r>
              <a:rPr lang="en-US" sz="2400" baseline="30000" dirty="0"/>
              <a:t>6</a:t>
            </a:r>
            <a:r>
              <a:rPr lang="en-US" sz="2400" dirty="0"/>
              <a:t> unknown parameters and their uncertainty).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Iterative Ensemble-based DA is an active area of research to benefit from the strengths of both Gradient-based methods and DA methods.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DF8E7E-588F-43F3-8632-76E9A8150B94}"/>
              </a:ext>
            </a:extLst>
          </p:cNvPr>
          <p:cNvSpPr txBox="1"/>
          <p:nvPr/>
        </p:nvSpPr>
        <p:spPr>
          <a:xfrm>
            <a:off x="0" y="0"/>
            <a:ext cx="4343400" cy="110799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Uncertainty in Models &amp; Data</a:t>
            </a:r>
          </a:p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Data Assimilation</a:t>
            </a:r>
            <a:br>
              <a:rPr lang="en-US" sz="1100" dirty="0">
                <a:latin typeface="Arial Black" pitchFamily="34" charset="0"/>
              </a:rPr>
            </a:b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Yucaipa Integrated Hydrologic Model</a:t>
            </a:r>
          </a:p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Use of Ensemble Smoother in Calibration</a:t>
            </a:r>
          </a:p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Model Fit</a:t>
            </a:r>
            <a:b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</a:b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Estimated Parameters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419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553200"/>
            <a:ext cx="9143999" cy="304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38100" y="6629400"/>
            <a:ext cx="2133600" cy="228600"/>
          </a:xfrm>
        </p:spPr>
        <p:txBody>
          <a:bodyPr/>
          <a:lstStyle/>
          <a:p>
            <a:fld id="{9CFA3F33-1230-4872-BFAA-6BC1773BD340}" type="datetime1">
              <a:rPr lang="en-US" smtClean="0">
                <a:solidFill>
                  <a:schemeClr val="tx1"/>
                </a:solidFill>
              </a:rPr>
              <a:t>11/30/2018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990247" y="6492875"/>
            <a:ext cx="2133600" cy="365125"/>
          </a:xfrm>
        </p:spPr>
        <p:txBody>
          <a:bodyPr/>
          <a:lstStyle/>
          <a:p>
            <a:fld id="{C7A9079C-050D-4F91-A055-38EA52C2C15A}" type="slidenum">
              <a:rPr lang="en-US" smtClean="0">
                <a:solidFill>
                  <a:schemeClr val="tx1"/>
                </a:solidFill>
              </a:rPr>
              <a:t>23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87228" y="3352800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 Rounded MT Bold" panose="020F0704030504030204" pitchFamily="34" charset="0"/>
              </a:rPr>
              <a:t>Thank You!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EB4C68-DC3C-4268-923E-95663896C9AF}"/>
              </a:ext>
            </a:extLst>
          </p:cNvPr>
          <p:cNvSpPr txBox="1"/>
          <p:nvPr/>
        </p:nvSpPr>
        <p:spPr>
          <a:xfrm>
            <a:off x="4320728" y="0"/>
            <a:ext cx="4823271" cy="110799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FB8C39-FD12-4734-991B-BCD4DFE56A60}"/>
              </a:ext>
            </a:extLst>
          </p:cNvPr>
          <p:cNvSpPr txBox="1"/>
          <p:nvPr/>
        </p:nvSpPr>
        <p:spPr>
          <a:xfrm>
            <a:off x="0" y="0"/>
            <a:ext cx="4343400" cy="110799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Uncertainty in Models &amp; Data</a:t>
            </a:r>
          </a:p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Data Assimilation</a:t>
            </a:r>
            <a:br>
              <a:rPr lang="en-US" sz="1100" dirty="0">
                <a:latin typeface="Arial Black" pitchFamily="34" charset="0"/>
              </a:rPr>
            </a:b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Yucaipa Integrated Hydrologic Model</a:t>
            </a:r>
          </a:p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Use of Ensemble Smoother in Calibration</a:t>
            </a:r>
          </a:p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Model Fit</a:t>
            </a:r>
            <a:b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</a:b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Estimated Parameters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549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1107996"/>
            <a:ext cx="9143999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Introduction – Relax Non-</a:t>
            </a:r>
            <a:r>
              <a:rPr lang="en-US" sz="2400" b="1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gaussianity</a:t>
            </a:r>
            <a:endParaRPr lang="en-US" sz="2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553200"/>
            <a:ext cx="9143999" cy="304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38100" y="6629400"/>
            <a:ext cx="2133600" cy="228600"/>
          </a:xfrm>
        </p:spPr>
        <p:txBody>
          <a:bodyPr/>
          <a:lstStyle/>
          <a:p>
            <a:fld id="{9CFA3F33-1230-4872-BFAA-6BC1773BD340}" type="datetime1">
              <a:rPr lang="en-US" smtClean="0">
                <a:solidFill>
                  <a:schemeClr val="tx1"/>
                </a:solidFill>
              </a:rPr>
              <a:t>11/29/2018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990247" y="6492875"/>
            <a:ext cx="2133600" cy="365125"/>
          </a:xfrm>
        </p:spPr>
        <p:txBody>
          <a:bodyPr/>
          <a:lstStyle/>
          <a:p>
            <a:fld id="{C7A9079C-050D-4F91-A055-38EA52C2C15A}" type="slidenum">
              <a:rPr lang="en-US" smtClean="0">
                <a:solidFill>
                  <a:schemeClr val="tx1"/>
                </a:solidFill>
              </a:rPr>
              <a:t>24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212" y="2291150"/>
            <a:ext cx="3962400" cy="32575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6625943" y="3835085"/>
                <a:ext cx="112121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p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943" y="3835085"/>
                <a:ext cx="112121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/>
          <p:cNvSpPr/>
          <p:nvPr/>
        </p:nvSpPr>
        <p:spPr>
          <a:xfrm>
            <a:off x="177915" y="1743164"/>
            <a:ext cx="2990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/>
              <a:t>Normal Score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5029200" y="3835085"/>
                <a:ext cx="44595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3835085"/>
                <a:ext cx="44595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6617916" y="300658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191612" y="3283586"/>
                <a:ext cx="7237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1612" y="3283586"/>
                <a:ext cx="723788" cy="276999"/>
              </a:xfrm>
              <a:prstGeom prst="rect">
                <a:avLst/>
              </a:prstGeom>
              <a:blipFill>
                <a:blip r:embed="rId13"/>
                <a:stretch>
                  <a:fillRect l="-7563" t="-4444" r="-1176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77915" y="2209800"/>
            <a:ext cx="39368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Parameter, prediction, and measurement values are replaced with values from standardized normal distribution with equal probabilities.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Transformed values are updated in KF.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Update results are back transformed to actual values space.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225747" y="1778568"/>
                <a:ext cx="2409634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0" smtClean="0">
                          <a:latin typeface="Cambria Math" panose="02040503050406030204" pitchFamily="18" charset="0"/>
                        </a:rPr>
                        <m:t>𝐒𝐭𝐚𝐧𝐝𝐚𝐫𝐝𝐢𝐳𝐞𝐝</m:t>
                      </m:r>
                      <m:r>
                        <a:rPr lang="en-US" sz="14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1" i="0" smtClean="0">
                          <a:latin typeface="Cambria Math" panose="02040503050406030204" pitchFamily="18" charset="0"/>
                        </a:rPr>
                        <m:t>𝐍𝐨𝐫𝐦𝐚𝐥</m:t>
                      </m:r>
                      <m:r>
                        <a:rPr lang="en-US" sz="14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1" i="0" smtClean="0">
                          <a:latin typeface="Cambria Math" panose="02040503050406030204" pitchFamily="18" charset="0"/>
                        </a:rPr>
                        <m:t>𝐂𝐃𝐅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747" y="1778568"/>
                <a:ext cx="2409634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419600" y="1811070"/>
                <a:ext cx="1409104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US" sz="1400" b="1" dirty="0"/>
                  <a:t>Parameters </a:t>
                </a:r>
                <a14:m>
                  <m:oMath xmlns:m="http://schemas.openxmlformats.org/officeDocument/2006/math">
                    <m:r>
                      <a:rPr lang="en-US" sz="1400" b="1" i="0" smtClean="0">
                        <a:latin typeface="Cambria Math" panose="02040503050406030204" pitchFamily="18" charset="0"/>
                      </a:rPr>
                      <m:t>𝐂𝐃𝐅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1811070"/>
                <a:ext cx="1409104" cy="307777"/>
              </a:xfrm>
              <a:prstGeom prst="rect">
                <a:avLst/>
              </a:prstGeom>
              <a:blipFill>
                <a:blip r:embed="rId15"/>
                <a:stretch>
                  <a:fillRect l="-1299"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BE57EAD-4F36-43F0-AAD9-7F8CE448062E}"/>
              </a:ext>
            </a:extLst>
          </p:cNvPr>
          <p:cNvSpPr txBox="1"/>
          <p:nvPr/>
        </p:nvSpPr>
        <p:spPr>
          <a:xfrm>
            <a:off x="4320728" y="0"/>
            <a:ext cx="4823271" cy="110799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10AF95-0B0F-4B02-9535-D903FD51FCF7}"/>
              </a:ext>
            </a:extLst>
          </p:cNvPr>
          <p:cNvSpPr txBox="1"/>
          <p:nvPr/>
        </p:nvSpPr>
        <p:spPr>
          <a:xfrm>
            <a:off x="0" y="0"/>
            <a:ext cx="4343400" cy="110799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Arial Black" pitchFamily="34" charset="0"/>
              </a:rPr>
              <a:t>Uncertainty Sources    </a:t>
            </a:r>
          </a:p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Data Assimilation</a:t>
            </a:r>
            <a:br>
              <a:rPr lang="en-US" sz="1100" dirty="0">
                <a:latin typeface="Arial Black" pitchFamily="34" charset="0"/>
              </a:rPr>
            </a:br>
            <a:r>
              <a:rPr lang="en-US" sz="1100" dirty="0">
                <a:latin typeface="Arial Black" pitchFamily="34" charset="0"/>
              </a:rPr>
              <a:t>Forward &amp;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Inverse Modeling</a:t>
            </a:r>
          </a:p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Origin of Kalman Filter</a:t>
            </a:r>
            <a:b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</a:b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Advantages of Kalman Filter</a:t>
            </a:r>
            <a:b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</a:b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Case Study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412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320728" y="0"/>
            <a:ext cx="4823271" cy="110799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107996"/>
            <a:ext cx="9143999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Introduction – Uncertainty in Models and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553200"/>
            <a:ext cx="9143999" cy="304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38100" y="6629400"/>
            <a:ext cx="2133600" cy="228600"/>
          </a:xfrm>
        </p:spPr>
        <p:txBody>
          <a:bodyPr/>
          <a:lstStyle/>
          <a:p>
            <a:fld id="{9CFA3F33-1230-4872-BFAA-6BC1773BD340}" type="datetime1">
              <a:rPr lang="en-US" smtClean="0">
                <a:solidFill>
                  <a:schemeClr val="tx1"/>
                </a:solidFill>
              </a:rPr>
              <a:t>11/30/2018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990247" y="6492875"/>
            <a:ext cx="2133600" cy="365125"/>
          </a:xfrm>
        </p:spPr>
        <p:txBody>
          <a:bodyPr/>
          <a:lstStyle/>
          <a:p>
            <a:fld id="{C7A9079C-050D-4F91-A055-38EA52C2C15A}" type="slidenum">
              <a:rPr lang="en-US" smtClean="0">
                <a:solidFill>
                  <a:schemeClr val="tx1"/>
                </a:solidFill>
              </a:rPr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4000500" y="3048000"/>
            <a:ext cx="2171700" cy="2201534"/>
          </a:xfrm>
          <a:prstGeom prst="ellipse">
            <a:avLst/>
          </a:prstGeom>
          <a:solidFill>
            <a:schemeClr val="accent4">
              <a:alpha val="84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             </a:t>
            </a:r>
            <a:r>
              <a:rPr lang="en-US" dirty="0">
                <a:solidFill>
                  <a:schemeClr val="tx1"/>
                </a:solidFill>
              </a:rPr>
              <a:t>Model </a:t>
            </a:r>
          </a:p>
        </p:txBody>
      </p:sp>
      <p:sp>
        <p:nvSpPr>
          <p:cNvPr id="18" name="Oval 17"/>
          <p:cNvSpPr/>
          <p:nvPr/>
        </p:nvSpPr>
        <p:spPr>
          <a:xfrm>
            <a:off x="2933697" y="3048000"/>
            <a:ext cx="2171700" cy="2201534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400800" y="2819400"/>
            <a:ext cx="25527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Conceptual Uncertainty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412466" y="3492483"/>
            <a:ext cx="25527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Algorithmic Uncertainty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430433" y="4162408"/>
            <a:ext cx="25527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Structural Uncertainty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412466" y="4833670"/>
            <a:ext cx="25527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Parametric Uncertainty</a:t>
            </a:r>
          </a:p>
        </p:txBody>
      </p:sp>
      <p:cxnSp>
        <p:nvCxnSpPr>
          <p:cNvPr id="32" name="Straight Connector 31"/>
          <p:cNvCxnSpPr>
            <a:stCxn id="4" idx="1"/>
          </p:cNvCxnSpPr>
          <p:nvPr/>
        </p:nvCxnSpPr>
        <p:spPr>
          <a:xfrm flipH="1">
            <a:off x="6133314" y="3124200"/>
            <a:ext cx="2674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17" idx="7"/>
          </p:cNvCxnSpPr>
          <p:nvPr/>
        </p:nvCxnSpPr>
        <p:spPr>
          <a:xfrm flipH="1">
            <a:off x="5854162" y="3124200"/>
            <a:ext cx="279152" cy="246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6133314" y="5147096"/>
            <a:ext cx="2674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17" idx="5"/>
          </p:cNvCxnSpPr>
          <p:nvPr/>
        </p:nvCxnSpPr>
        <p:spPr>
          <a:xfrm flipH="1" flipV="1">
            <a:off x="5854162" y="4927127"/>
            <a:ext cx="279152" cy="219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0" idx="1"/>
          </p:cNvCxnSpPr>
          <p:nvPr/>
        </p:nvCxnSpPr>
        <p:spPr>
          <a:xfrm flipH="1">
            <a:off x="6133314" y="3797283"/>
            <a:ext cx="279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6144986" y="4468587"/>
            <a:ext cx="279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114300" y="2819400"/>
            <a:ext cx="25527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Human-induced Noises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125966" y="3492483"/>
            <a:ext cx="25527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Instrument Bias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143933" y="4162408"/>
            <a:ext cx="25527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Environmental Factors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125966" y="4833670"/>
            <a:ext cx="25527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Scattered data </a:t>
            </a:r>
          </a:p>
        </p:txBody>
      </p:sp>
      <p:cxnSp>
        <p:nvCxnSpPr>
          <p:cNvPr id="71" name="Straight Connector 70"/>
          <p:cNvCxnSpPr/>
          <p:nvPr/>
        </p:nvCxnSpPr>
        <p:spPr>
          <a:xfrm flipH="1">
            <a:off x="2666211" y="3124200"/>
            <a:ext cx="2674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endCxn id="18" idx="1"/>
          </p:cNvCxnSpPr>
          <p:nvPr/>
        </p:nvCxnSpPr>
        <p:spPr>
          <a:xfrm>
            <a:off x="2922031" y="3124200"/>
            <a:ext cx="329704" cy="246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4" idx="3"/>
          </p:cNvCxnSpPr>
          <p:nvPr/>
        </p:nvCxnSpPr>
        <p:spPr>
          <a:xfrm>
            <a:off x="2678666" y="3797283"/>
            <a:ext cx="340126" cy="7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2705097" y="4411808"/>
            <a:ext cx="255814" cy="8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2628897" y="5105400"/>
            <a:ext cx="2674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endCxn id="18" idx="3"/>
          </p:cNvCxnSpPr>
          <p:nvPr/>
        </p:nvCxnSpPr>
        <p:spPr>
          <a:xfrm flipV="1">
            <a:off x="2896383" y="4927127"/>
            <a:ext cx="355352" cy="178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D526F9D6-05D1-4C85-AF44-C4E2CCBFD388}"/>
              </a:ext>
            </a:extLst>
          </p:cNvPr>
          <p:cNvSpPr/>
          <p:nvPr/>
        </p:nvSpPr>
        <p:spPr>
          <a:xfrm>
            <a:off x="3589967" y="2044056"/>
            <a:ext cx="1895641" cy="1883559"/>
          </a:xfrm>
          <a:prstGeom prst="flowChartConnector">
            <a:avLst/>
          </a:prstGeom>
          <a:solidFill>
            <a:schemeClr val="accent3">
              <a:lumMod val="75000"/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Truth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757468-70E4-47C6-93C2-210B4599CF5F}"/>
              </a:ext>
            </a:extLst>
          </p:cNvPr>
          <p:cNvSpPr txBox="1"/>
          <p:nvPr/>
        </p:nvSpPr>
        <p:spPr>
          <a:xfrm>
            <a:off x="0" y="0"/>
            <a:ext cx="4343400" cy="110799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Arial Black" pitchFamily="34" charset="0"/>
              </a:rPr>
              <a:t>Uncertainty in Models &amp; Data</a:t>
            </a:r>
          </a:p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Data Assimilation</a:t>
            </a:r>
            <a:br>
              <a:rPr lang="en-US" sz="1100" dirty="0">
                <a:latin typeface="Arial Black" pitchFamily="34" charset="0"/>
              </a:rPr>
            </a:b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Yucaipa Integrated Hydrologic Model</a:t>
            </a:r>
          </a:p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Use of Ensemble Smoother in Calibration</a:t>
            </a:r>
          </a:p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Model Fit</a:t>
            </a:r>
            <a:b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</a:b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Estimated Parameters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878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1107996"/>
            <a:ext cx="9143999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Introduction – Cope with Uncertainty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553200"/>
            <a:ext cx="9143999" cy="304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38100" y="6629400"/>
            <a:ext cx="2133600" cy="228600"/>
          </a:xfrm>
        </p:spPr>
        <p:txBody>
          <a:bodyPr/>
          <a:lstStyle/>
          <a:p>
            <a:fld id="{9CFA3F33-1230-4872-BFAA-6BC1773BD340}" type="datetime1">
              <a:rPr lang="en-US" smtClean="0">
                <a:solidFill>
                  <a:schemeClr val="tx1"/>
                </a:solidFill>
              </a:rPr>
              <a:t>11/30/2018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990247" y="6492875"/>
            <a:ext cx="2133600" cy="365125"/>
          </a:xfrm>
        </p:spPr>
        <p:txBody>
          <a:bodyPr/>
          <a:lstStyle/>
          <a:p>
            <a:fld id="{C7A9079C-050D-4F91-A055-38EA52C2C15A}" type="slidenum">
              <a:rPr lang="en-US" smtClean="0">
                <a:solidFill>
                  <a:schemeClr val="tx1"/>
                </a:solidFill>
              </a:rPr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8EB48C-B675-4E68-946D-DD8181821C60}"/>
              </a:ext>
            </a:extLst>
          </p:cNvPr>
          <p:cNvSpPr txBox="1"/>
          <p:nvPr/>
        </p:nvSpPr>
        <p:spPr>
          <a:xfrm>
            <a:off x="5410200" y="4261153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certain are your predictions?  Predictions should be associated with confidence interval. </a:t>
            </a:r>
          </a:p>
        </p:txBody>
      </p:sp>
      <p:sp>
        <p:nvSpPr>
          <p:cNvPr id="18" name="Straight Connector 3">
            <a:extLst>
              <a:ext uri="{FF2B5EF4-FFF2-40B4-BE49-F238E27FC236}">
                <a16:creationId xmlns:a16="http://schemas.microsoft.com/office/drawing/2014/main" id="{76F7F2DE-2E8B-4941-853C-89DFFA75A9B9}"/>
              </a:ext>
            </a:extLst>
          </p:cNvPr>
          <p:cNvSpPr/>
          <p:nvPr/>
        </p:nvSpPr>
        <p:spPr>
          <a:xfrm>
            <a:off x="4415527" y="2941162"/>
            <a:ext cx="1258486" cy="39476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97383"/>
                </a:lnTo>
                <a:lnTo>
                  <a:pt x="1258486" y="197383"/>
                </a:lnTo>
                <a:lnTo>
                  <a:pt x="1258486" y="394766"/>
                </a:lnTo>
              </a:path>
            </a:pathLst>
          </a:custGeom>
          <a:noFill/>
          <a:scene3d>
            <a:camera prst="orthographicFront"/>
            <a:lightRig rig="flat" dir="t"/>
          </a:scene3d>
          <a:sp3d prstMaterial="matte"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Straight Connector 4">
            <a:extLst>
              <a:ext uri="{FF2B5EF4-FFF2-40B4-BE49-F238E27FC236}">
                <a16:creationId xmlns:a16="http://schemas.microsoft.com/office/drawing/2014/main" id="{C982FA0F-6550-4FE3-B54F-DEB6AE888821}"/>
              </a:ext>
            </a:extLst>
          </p:cNvPr>
          <p:cNvSpPr/>
          <p:nvPr/>
        </p:nvSpPr>
        <p:spPr>
          <a:xfrm>
            <a:off x="3058377" y="2941162"/>
            <a:ext cx="1357149" cy="39476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357149" y="0"/>
                </a:moveTo>
                <a:lnTo>
                  <a:pt x="1357149" y="197383"/>
                </a:lnTo>
                <a:lnTo>
                  <a:pt x="0" y="197383"/>
                </a:lnTo>
                <a:lnTo>
                  <a:pt x="0" y="394766"/>
                </a:lnTo>
              </a:path>
            </a:pathLst>
          </a:custGeom>
          <a:noFill/>
          <a:scene3d>
            <a:camera prst="orthographicFront"/>
            <a:lightRig rig="flat" dir="t"/>
          </a:scene3d>
          <a:sp3d prstMaterial="matte"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C3B8D81-3622-4648-AA76-DF57AE99D265}"/>
              </a:ext>
            </a:extLst>
          </p:cNvPr>
          <p:cNvGrpSpPr/>
          <p:nvPr/>
        </p:nvGrpSpPr>
        <p:grpSpPr>
          <a:xfrm>
            <a:off x="3475607" y="2001243"/>
            <a:ext cx="1879839" cy="939919"/>
            <a:chOff x="2146180" y="895"/>
            <a:chExt cx="1879839" cy="939919"/>
          </a:xfrm>
          <a:scene3d>
            <a:camera prst="orthographicFront"/>
            <a:lightRig rig="flat" dir="t"/>
          </a:scene3d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9947268-AC5B-4D05-9A09-D64E690ED6C8}"/>
                </a:ext>
              </a:extLst>
            </p:cNvPr>
            <p:cNvSpPr/>
            <p:nvPr/>
          </p:nvSpPr>
          <p:spPr>
            <a:xfrm>
              <a:off x="2146180" y="895"/>
              <a:ext cx="1879839" cy="939919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6F9E6BF-52D7-4A28-83DA-2158E76ED86A}"/>
                </a:ext>
              </a:extLst>
            </p:cNvPr>
            <p:cNvSpPr txBox="1"/>
            <p:nvPr/>
          </p:nvSpPr>
          <p:spPr>
            <a:xfrm>
              <a:off x="2146180" y="895"/>
              <a:ext cx="1879839" cy="93991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Model Uncertainty 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B8C31B-C0C8-457F-AD79-07DF29DBDE90}"/>
              </a:ext>
            </a:extLst>
          </p:cNvPr>
          <p:cNvGrpSpPr/>
          <p:nvPr/>
        </p:nvGrpSpPr>
        <p:grpSpPr>
          <a:xfrm>
            <a:off x="4503121" y="3335929"/>
            <a:ext cx="2427006" cy="939919"/>
            <a:chOff x="667847" y="1335581"/>
            <a:chExt cx="2122206" cy="939919"/>
          </a:xfrm>
          <a:scene3d>
            <a:camera prst="orthographicFront"/>
            <a:lightRig rig="flat" dir="t"/>
          </a:scene3d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E3D6678-062D-40F0-9CF4-C63A74838961}"/>
                </a:ext>
              </a:extLst>
            </p:cNvPr>
            <p:cNvSpPr/>
            <p:nvPr/>
          </p:nvSpPr>
          <p:spPr>
            <a:xfrm>
              <a:off x="667847" y="1335581"/>
              <a:ext cx="2122206" cy="939919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13C0CCF-4A9C-46B2-915B-42FC22A8EC1C}"/>
                </a:ext>
              </a:extLst>
            </p:cNvPr>
            <p:cNvSpPr txBox="1"/>
            <p:nvPr/>
          </p:nvSpPr>
          <p:spPr>
            <a:xfrm>
              <a:off x="667847" y="1335581"/>
              <a:ext cx="2122206" cy="93991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Uncertainty Quantification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596D6A5-DAC1-43CD-BD5D-8522BE806FE5}"/>
              </a:ext>
            </a:extLst>
          </p:cNvPr>
          <p:cNvGrpSpPr/>
          <p:nvPr/>
        </p:nvGrpSpPr>
        <p:grpSpPr>
          <a:xfrm>
            <a:off x="1844874" y="3335928"/>
            <a:ext cx="2427006" cy="939919"/>
            <a:chOff x="3184820" y="1335581"/>
            <a:chExt cx="2319533" cy="939919"/>
          </a:xfrm>
          <a:scene3d>
            <a:camera prst="orthographicFront"/>
            <a:lightRig rig="flat" dir="t"/>
          </a:scene3d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71E699F-091F-4487-B4E2-A189C8EA0011}"/>
                </a:ext>
              </a:extLst>
            </p:cNvPr>
            <p:cNvSpPr/>
            <p:nvPr/>
          </p:nvSpPr>
          <p:spPr>
            <a:xfrm>
              <a:off x="3184820" y="1335581"/>
              <a:ext cx="2319533" cy="939919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51E3192-9BE0-4676-A01B-0767B90BE99C}"/>
                </a:ext>
              </a:extLst>
            </p:cNvPr>
            <p:cNvSpPr txBox="1"/>
            <p:nvPr/>
          </p:nvSpPr>
          <p:spPr>
            <a:xfrm>
              <a:off x="3184820" y="1335581"/>
              <a:ext cx="2319533" cy="93991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Uncertainty Reduction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D61EC18-3720-424F-8A52-A0E1DE8A4D7C}"/>
              </a:ext>
            </a:extLst>
          </p:cNvPr>
          <p:cNvSpPr txBox="1"/>
          <p:nvPr/>
        </p:nvSpPr>
        <p:spPr>
          <a:xfrm>
            <a:off x="198530" y="4255529"/>
            <a:ext cx="3735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Conditioning model prediction to observed data and prior knowledge. Calibration is an uncertainty reduction tool.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37B27A6-FAD9-4E3F-A265-D314C7C0B66F}"/>
              </a:ext>
            </a:extLst>
          </p:cNvPr>
          <p:cNvGrpSpPr/>
          <p:nvPr/>
        </p:nvGrpSpPr>
        <p:grpSpPr>
          <a:xfrm>
            <a:off x="3192924" y="5291067"/>
            <a:ext cx="2620393" cy="939919"/>
            <a:chOff x="3184819" y="1335581"/>
            <a:chExt cx="2504356" cy="939919"/>
          </a:xfrm>
          <a:scene3d>
            <a:camera prst="orthographicFront"/>
            <a:lightRig rig="flat" dir="t"/>
          </a:scene3d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24742F3-6A4B-4F44-9A6D-192337E72E91}"/>
                </a:ext>
              </a:extLst>
            </p:cNvPr>
            <p:cNvSpPr/>
            <p:nvPr/>
          </p:nvSpPr>
          <p:spPr>
            <a:xfrm>
              <a:off x="3184820" y="1335581"/>
              <a:ext cx="2319533" cy="939919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A3C1A99-DC16-4EE2-A493-18282912120D}"/>
                </a:ext>
              </a:extLst>
            </p:cNvPr>
            <p:cNvSpPr txBox="1"/>
            <p:nvPr/>
          </p:nvSpPr>
          <p:spPr>
            <a:xfrm>
              <a:off x="3184819" y="1335581"/>
              <a:ext cx="2504356" cy="93991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Data Assimilation</a:t>
              </a:r>
            </a:p>
          </p:txBody>
        </p:sp>
      </p:grpSp>
      <p:sp>
        <p:nvSpPr>
          <p:cNvPr id="2" name="Arrow: Right 1">
            <a:extLst>
              <a:ext uri="{FF2B5EF4-FFF2-40B4-BE49-F238E27FC236}">
                <a16:creationId xmlns:a16="http://schemas.microsoft.com/office/drawing/2014/main" id="{BC2AB6EE-3499-436F-958B-3F09EC0C08E8}"/>
              </a:ext>
            </a:extLst>
          </p:cNvPr>
          <p:cNvSpPr/>
          <p:nvPr/>
        </p:nvSpPr>
        <p:spPr>
          <a:xfrm rot="5400000">
            <a:off x="3977664" y="4490067"/>
            <a:ext cx="779232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CC4A8A-3F68-42B8-8759-77824A6B9442}"/>
              </a:ext>
            </a:extLst>
          </p:cNvPr>
          <p:cNvSpPr txBox="1"/>
          <p:nvPr/>
        </p:nvSpPr>
        <p:spPr>
          <a:xfrm>
            <a:off x="4320728" y="0"/>
            <a:ext cx="4823271" cy="110799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C6B435-27AC-4E3F-BC0B-2DA97E483C6B}"/>
              </a:ext>
            </a:extLst>
          </p:cNvPr>
          <p:cNvSpPr txBox="1"/>
          <p:nvPr/>
        </p:nvSpPr>
        <p:spPr>
          <a:xfrm>
            <a:off x="0" y="0"/>
            <a:ext cx="4343400" cy="110799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Uncertainty in Models &amp; Data</a:t>
            </a:r>
          </a:p>
          <a:p>
            <a:pPr algn="r"/>
            <a:r>
              <a:rPr lang="en-US" sz="1100" dirty="0">
                <a:latin typeface="Arial Black" pitchFamily="34" charset="0"/>
              </a:rPr>
              <a:t>Data Assimilation</a:t>
            </a:r>
            <a:br>
              <a:rPr lang="en-US" sz="1100" dirty="0">
                <a:latin typeface="Arial Black" pitchFamily="34" charset="0"/>
              </a:rPr>
            </a:b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Yucaipa Integrated Hydrologic Model</a:t>
            </a:r>
          </a:p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Use of Ensemble Smoother in Calibration</a:t>
            </a:r>
          </a:p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Model Fit</a:t>
            </a:r>
            <a:b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</a:b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Estimated Parameters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950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1107996"/>
            <a:ext cx="9143999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Introduction – Forward vs. Inverse Modeling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553200"/>
            <a:ext cx="9143999" cy="304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38100" y="6629400"/>
            <a:ext cx="2133600" cy="228600"/>
          </a:xfrm>
        </p:spPr>
        <p:txBody>
          <a:bodyPr/>
          <a:lstStyle/>
          <a:p>
            <a:fld id="{9CFA3F33-1230-4872-BFAA-6BC1773BD340}" type="datetime1">
              <a:rPr lang="en-US" smtClean="0">
                <a:solidFill>
                  <a:schemeClr val="tx1"/>
                </a:solidFill>
              </a:rPr>
              <a:t>11/30/2018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990247" y="6492875"/>
            <a:ext cx="2133600" cy="365125"/>
          </a:xfrm>
        </p:spPr>
        <p:txBody>
          <a:bodyPr/>
          <a:lstStyle/>
          <a:p>
            <a:fld id="{C7A9079C-050D-4F91-A055-38EA52C2C15A}" type="slidenum">
              <a:rPr lang="en-US" smtClean="0">
                <a:solidFill>
                  <a:schemeClr val="tx1"/>
                </a:solidFill>
              </a:rPr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37B27A6-FAD9-4E3F-A265-D314C7C0B66F}"/>
              </a:ext>
            </a:extLst>
          </p:cNvPr>
          <p:cNvGrpSpPr/>
          <p:nvPr/>
        </p:nvGrpSpPr>
        <p:grpSpPr>
          <a:xfrm>
            <a:off x="2872297" y="3383389"/>
            <a:ext cx="2620393" cy="939919"/>
            <a:chOff x="3184819" y="1335581"/>
            <a:chExt cx="2504356" cy="939919"/>
          </a:xfrm>
          <a:scene3d>
            <a:camera prst="orthographicFront"/>
            <a:lightRig rig="flat" dir="t"/>
          </a:scene3d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24742F3-6A4B-4F44-9A6D-192337E72E91}"/>
                </a:ext>
              </a:extLst>
            </p:cNvPr>
            <p:cNvSpPr/>
            <p:nvPr/>
          </p:nvSpPr>
          <p:spPr>
            <a:xfrm>
              <a:off x="3184820" y="1335581"/>
              <a:ext cx="2319533" cy="939919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A3C1A99-DC16-4EE2-A493-18282912120D}"/>
                </a:ext>
              </a:extLst>
            </p:cNvPr>
            <p:cNvSpPr txBox="1"/>
            <p:nvPr/>
          </p:nvSpPr>
          <p:spPr>
            <a:xfrm>
              <a:off x="3184819" y="1335581"/>
              <a:ext cx="2504356" cy="93991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Model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354F049-4E99-456F-AC63-97467D97092D}"/>
              </a:ext>
            </a:extLst>
          </p:cNvPr>
          <p:cNvCxnSpPr>
            <a:cxnSpLocks/>
          </p:cNvCxnSpPr>
          <p:nvPr/>
        </p:nvCxnSpPr>
        <p:spPr>
          <a:xfrm>
            <a:off x="1081597" y="4038600"/>
            <a:ext cx="179070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9BD9EB2-D220-4B60-9B7E-DA6228BC22B6}"/>
              </a:ext>
            </a:extLst>
          </p:cNvPr>
          <p:cNvCxnSpPr/>
          <p:nvPr/>
        </p:nvCxnSpPr>
        <p:spPr>
          <a:xfrm>
            <a:off x="5212932" y="3827605"/>
            <a:ext cx="179070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10CFC25-EA14-4AE5-A51D-CFCCD4F310BD}"/>
              </a:ext>
            </a:extLst>
          </p:cNvPr>
          <p:cNvCxnSpPr>
            <a:cxnSpLocks/>
          </p:cNvCxnSpPr>
          <p:nvPr/>
        </p:nvCxnSpPr>
        <p:spPr>
          <a:xfrm>
            <a:off x="1081595" y="3586645"/>
            <a:ext cx="179070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5B48026-D649-4DFC-BD47-7A2BBF0FA6C6}"/>
              </a:ext>
            </a:extLst>
          </p:cNvPr>
          <p:cNvSpPr txBox="1"/>
          <p:nvPr/>
        </p:nvSpPr>
        <p:spPr>
          <a:xfrm>
            <a:off x="838200" y="3179213"/>
            <a:ext cx="2620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Static Parameters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9ED35D-EE0C-4E96-BDE1-4CDA6609B6C7}"/>
              </a:ext>
            </a:extLst>
          </p:cNvPr>
          <p:cNvSpPr txBox="1"/>
          <p:nvPr/>
        </p:nvSpPr>
        <p:spPr>
          <a:xfrm>
            <a:off x="860778" y="3662846"/>
            <a:ext cx="2620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Forcing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0CFA1D-C2B6-4CCA-9AB5-2C6F84354EDF}"/>
              </a:ext>
            </a:extLst>
          </p:cNvPr>
          <p:cNvSpPr txBox="1"/>
          <p:nvPr/>
        </p:nvSpPr>
        <p:spPr>
          <a:xfrm>
            <a:off x="7061712" y="3662846"/>
            <a:ext cx="2620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Dynamic States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100DF80-2A4F-4981-82A7-F09074BDFFE8}"/>
              </a:ext>
            </a:extLst>
          </p:cNvPr>
          <p:cNvSpPr/>
          <p:nvPr/>
        </p:nvSpPr>
        <p:spPr>
          <a:xfrm>
            <a:off x="2872296" y="2526587"/>
            <a:ext cx="2925193" cy="7373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Forward Modeling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E12BB4C6-C4AA-4FA5-A761-73136DE8E0A9}"/>
              </a:ext>
            </a:extLst>
          </p:cNvPr>
          <p:cNvSpPr/>
          <p:nvPr/>
        </p:nvSpPr>
        <p:spPr>
          <a:xfrm>
            <a:off x="2344593" y="4323698"/>
            <a:ext cx="3042304" cy="85790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Inverse Modeling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DEF70A-E6EE-4472-96E5-E7A7B11B8682}"/>
              </a:ext>
            </a:extLst>
          </p:cNvPr>
          <p:cNvSpPr txBox="1"/>
          <p:nvPr/>
        </p:nvSpPr>
        <p:spPr>
          <a:xfrm>
            <a:off x="4320728" y="0"/>
            <a:ext cx="4823271" cy="110799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F07BCC-3309-4B40-9F26-BD2C19B024F9}"/>
              </a:ext>
            </a:extLst>
          </p:cNvPr>
          <p:cNvSpPr txBox="1"/>
          <p:nvPr/>
        </p:nvSpPr>
        <p:spPr>
          <a:xfrm>
            <a:off x="0" y="0"/>
            <a:ext cx="4343400" cy="110799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Uncertainty in Models &amp; Data</a:t>
            </a:r>
          </a:p>
          <a:p>
            <a:pPr algn="r"/>
            <a:r>
              <a:rPr lang="en-US" sz="1100" dirty="0">
                <a:latin typeface="Arial Black" pitchFamily="34" charset="0"/>
              </a:rPr>
              <a:t>Data Assimilation</a:t>
            </a:r>
            <a:br>
              <a:rPr lang="en-US" sz="1100" dirty="0">
                <a:latin typeface="Arial Black" pitchFamily="34" charset="0"/>
              </a:rPr>
            </a:b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Yucaipa Integrated Hydrologic Model</a:t>
            </a:r>
          </a:p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Use of Ensemble Smoother in Calibration</a:t>
            </a:r>
          </a:p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Model Fit</a:t>
            </a:r>
            <a:b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</a:b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Estimated Parameters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770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1107996"/>
            <a:ext cx="9143999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Bayes’ Law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553200"/>
            <a:ext cx="9143999" cy="304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38100" y="6629400"/>
            <a:ext cx="2133600" cy="228600"/>
          </a:xfrm>
        </p:spPr>
        <p:txBody>
          <a:bodyPr/>
          <a:lstStyle/>
          <a:p>
            <a:fld id="{9CFA3F33-1230-4872-BFAA-6BC1773BD340}" type="datetime1">
              <a:rPr lang="en-US" smtClean="0">
                <a:solidFill>
                  <a:schemeClr val="tx1"/>
                </a:solidFill>
              </a:rPr>
              <a:t>11/30/2018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990247" y="6492875"/>
            <a:ext cx="2133600" cy="365125"/>
          </a:xfrm>
        </p:spPr>
        <p:txBody>
          <a:bodyPr/>
          <a:lstStyle/>
          <a:p>
            <a:fld id="{C7A9079C-050D-4F91-A055-38EA52C2C15A}" type="slidenum">
              <a:rPr lang="en-US" smtClean="0">
                <a:solidFill>
                  <a:schemeClr val="tx1"/>
                </a:solidFill>
              </a:rPr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8886A2C-9108-40FF-9784-7C8D67CBFA37}"/>
                  </a:ext>
                </a:extLst>
              </p:cNvPr>
              <p:cNvSpPr txBox="1"/>
              <p:nvPr/>
            </p:nvSpPr>
            <p:spPr>
              <a:xfrm>
                <a:off x="657045" y="2153288"/>
                <a:ext cx="6542049" cy="391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endChr m:val="|"/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𝑷𝒂𝒓𝒂𝒎𝒆𝒕𝒆𝒓𝒔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𝑶𝒃𝒔𝒆𝒓𝒗𝒂𝒕𝒊𝒐𝒏𝒔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𝑶𝒃𝒔𝒆𝒓𝒗𝒂𝒕𝒊𝒐𝒏𝒔</m:t>
                              </m:r>
                            </m:e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𝑷𝒂𝒓𝒂𝒎𝒆𝒕𝒆𝒓𝒔</m:t>
                              </m:r>
                            </m:e>
                          </m:d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𝑷𝒓𝒊𝒐𝒓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𝑷𝒂𝒓𝒂𝒎𝒆𝒕𝒆𝒓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𝑶𝒃𝒔𝒆𝒓𝒗𝒂𝒕𝒊𝒐𝒏𝒔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200" b="1" i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8886A2C-9108-40FF-9784-7C8D67CBF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045" y="2153288"/>
                <a:ext cx="6542049" cy="391133"/>
              </a:xfrm>
              <a:prstGeom prst="rect">
                <a:avLst/>
              </a:prstGeom>
              <a:blipFill>
                <a:blip r:embed="rId7"/>
                <a:stretch>
                  <a:fillRect t="-3125" b="-20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3E726AF-554D-4EC9-B624-51602FCC6083}"/>
                  </a:ext>
                </a:extLst>
              </p:cNvPr>
              <p:cNvSpPr txBox="1"/>
              <p:nvPr/>
            </p:nvSpPr>
            <p:spPr>
              <a:xfrm>
                <a:off x="657045" y="3450180"/>
                <a:ext cx="315649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𝐆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3E726AF-554D-4EC9-B624-51602FCC6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045" y="3450180"/>
                <a:ext cx="315649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Pentagon 10">
            <a:extLst>
              <a:ext uri="{FF2B5EF4-FFF2-40B4-BE49-F238E27FC236}">
                <a16:creationId xmlns:a16="http://schemas.microsoft.com/office/drawing/2014/main" id="{43FF48F1-06D6-4BD2-8E7F-5550F28763AA}"/>
              </a:ext>
            </a:extLst>
          </p:cNvPr>
          <p:cNvSpPr/>
          <p:nvPr/>
        </p:nvSpPr>
        <p:spPr>
          <a:xfrm>
            <a:off x="194094" y="3415633"/>
            <a:ext cx="925902" cy="37664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entagon 11">
            <a:extLst>
              <a:ext uri="{FF2B5EF4-FFF2-40B4-BE49-F238E27FC236}">
                <a16:creationId xmlns:a16="http://schemas.microsoft.com/office/drawing/2014/main" id="{75F969AB-AF9A-4C58-98D8-C80E5E9AF2F1}"/>
              </a:ext>
            </a:extLst>
          </p:cNvPr>
          <p:cNvSpPr/>
          <p:nvPr/>
        </p:nvSpPr>
        <p:spPr>
          <a:xfrm>
            <a:off x="194094" y="4685633"/>
            <a:ext cx="925902" cy="37664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BC6FD7-445A-40F1-9B4E-D0BFDB7B5703}"/>
              </a:ext>
            </a:extLst>
          </p:cNvPr>
          <p:cNvSpPr txBox="1"/>
          <p:nvPr/>
        </p:nvSpPr>
        <p:spPr>
          <a:xfrm>
            <a:off x="1312333" y="4442512"/>
            <a:ext cx="7054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model response (H) is partially known, knowledge about unknown input parameters can quantified using Bayes Law</a:t>
            </a:r>
          </a:p>
          <a:p>
            <a:r>
              <a:rPr lang="en-US" dirty="0"/>
              <a:t>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3E5D40D-5B02-4E3B-9957-4E206AE47312}"/>
                  </a:ext>
                </a:extLst>
              </p:cNvPr>
              <p:cNvSpPr txBox="1"/>
              <p:nvPr/>
            </p:nvSpPr>
            <p:spPr>
              <a:xfrm>
                <a:off x="-457261" y="5337009"/>
                <a:ext cx="5257921" cy="9126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3E5D40D-5B02-4E3B-9957-4E206AE47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7261" y="5337009"/>
                <a:ext cx="5257921" cy="9126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BBD17DFF-827E-45D7-A8B9-5F9AE200E4E9}"/>
              </a:ext>
            </a:extLst>
          </p:cNvPr>
          <p:cNvSpPr txBox="1"/>
          <p:nvPr/>
        </p:nvSpPr>
        <p:spPr>
          <a:xfrm>
            <a:off x="3352800" y="3338695"/>
            <a:ext cx="5597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abstract model that computes model response vector  (H) from a vector of unknown input parameters (K). G is the model function.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228073-50DB-4268-8A06-E75BA264BC09}"/>
              </a:ext>
            </a:extLst>
          </p:cNvPr>
          <p:cNvSpPr txBox="1"/>
          <p:nvPr/>
        </p:nvSpPr>
        <p:spPr>
          <a:xfrm>
            <a:off x="4918494" y="5599708"/>
            <a:ext cx="4225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Linear models and Gaussian input parameters there is an exact solution that is widely known as Kalman Filter.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E171EB-D2C6-42A4-AB51-FC8D38C27E7C}"/>
              </a:ext>
            </a:extLst>
          </p:cNvPr>
          <p:cNvSpPr txBox="1"/>
          <p:nvPr/>
        </p:nvSpPr>
        <p:spPr>
          <a:xfrm>
            <a:off x="4320728" y="0"/>
            <a:ext cx="4823271" cy="110799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30FEF7-ADA7-4812-8677-17839B58069A}"/>
              </a:ext>
            </a:extLst>
          </p:cNvPr>
          <p:cNvSpPr txBox="1"/>
          <p:nvPr/>
        </p:nvSpPr>
        <p:spPr>
          <a:xfrm>
            <a:off x="0" y="0"/>
            <a:ext cx="4343400" cy="110799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Uncertainty in Models &amp; Data</a:t>
            </a:r>
          </a:p>
          <a:p>
            <a:pPr algn="r"/>
            <a:r>
              <a:rPr lang="en-US" sz="1100" dirty="0">
                <a:latin typeface="Arial Black" pitchFamily="34" charset="0"/>
              </a:rPr>
              <a:t>Data Assimilation</a:t>
            </a:r>
            <a:br>
              <a:rPr lang="en-US" sz="1100" dirty="0">
                <a:latin typeface="Arial Black" pitchFamily="34" charset="0"/>
              </a:rPr>
            </a:b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Yucaipa Integrated Hydrologic Model</a:t>
            </a:r>
          </a:p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Use of Ensemble Smoother in Calibration</a:t>
            </a:r>
          </a:p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Model Fit</a:t>
            </a:r>
            <a:b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</a:b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Estimated Parameters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639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1107996"/>
            <a:ext cx="9143999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Ensemble-based Data Assimilation – (Evenson, 1994)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553200"/>
            <a:ext cx="9143999" cy="304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38100" y="6629400"/>
            <a:ext cx="2133600" cy="228600"/>
          </a:xfrm>
        </p:spPr>
        <p:txBody>
          <a:bodyPr/>
          <a:lstStyle/>
          <a:p>
            <a:fld id="{9CFA3F33-1230-4872-BFAA-6BC1773BD340}" type="datetime1">
              <a:rPr lang="en-US" smtClean="0">
                <a:solidFill>
                  <a:schemeClr val="tx1"/>
                </a:solidFill>
              </a:rPr>
              <a:t>11/30/2018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990247" y="6492875"/>
            <a:ext cx="2133600" cy="365125"/>
          </a:xfrm>
        </p:spPr>
        <p:txBody>
          <a:bodyPr/>
          <a:lstStyle/>
          <a:p>
            <a:fld id="{C7A9079C-050D-4F91-A055-38EA52C2C15A}" type="slidenum">
              <a:rPr lang="en-US" smtClean="0">
                <a:solidFill>
                  <a:schemeClr val="tx1"/>
                </a:solidFill>
              </a:rPr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A7EB4FC-F9D8-44CE-8F97-8A6023896A9D}"/>
              </a:ext>
            </a:extLst>
          </p:cNvPr>
          <p:cNvSpPr/>
          <p:nvPr/>
        </p:nvSpPr>
        <p:spPr>
          <a:xfrm>
            <a:off x="1143000" y="2057400"/>
            <a:ext cx="914400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18DB5D-83B1-42DC-B7A3-AE0B7D3AE972}"/>
              </a:ext>
            </a:extLst>
          </p:cNvPr>
          <p:cNvCxnSpPr>
            <a:cxnSpLocks/>
          </p:cNvCxnSpPr>
          <p:nvPr/>
        </p:nvCxnSpPr>
        <p:spPr>
          <a:xfrm>
            <a:off x="2057400" y="2286000"/>
            <a:ext cx="304800" cy="2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FF9C899-D556-4D68-8560-E330D50C6802}"/>
              </a:ext>
            </a:extLst>
          </p:cNvPr>
          <p:cNvSpPr txBox="1"/>
          <p:nvPr/>
        </p:nvSpPr>
        <p:spPr>
          <a:xfrm>
            <a:off x="63802" y="2101334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FECDCA-3476-4F38-88AF-260BCB03F4A9}"/>
              </a:ext>
            </a:extLst>
          </p:cNvPr>
          <p:cNvSpPr txBox="1"/>
          <p:nvPr/>
        </p:nvSpPr>
        <p:spPr>
          <a:xfrm>
            <a:off x="2438400" y="2095690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1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5E49CAB-3A22-4A8F-B1AB-6C6B1615FD2D}"/>
              </a:ext>
            </a:extLst>
          </p:cNvPr>
          <p:cNvCxnSpPr>
            <a:cxnSpLocks/>
          </p:cNvCxnSpPr>
          <p:nvPr/>
        </p:nvCxnSpPr>
        <p:spPr>
          <a:xfrm>
            <a:off x="835062" y="2286000"/>
            <a:ext cx="304800" cy="2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7AD3786-C9FB-4664-83EF-5F64D3AD0D29}"/>
              </a:ext>
            </a:extLst>
          </p:cNvPr>
          <p:cNvSpPr/>
          <p:nvPr/>
        </p:nvSpPr>
        <p:spPr>
          <a:xfrm>
            <a:off x="1132820" y="2595265"/>
            <a:ext cx="914400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6110E79-CF0D-4280-8663-945E88235BCD}"/>
              </a:ext>
            </a:extLst>
          </p:cNvPr>
          <p:cNvCxnSpPr>
            <a:cxnSpLocks/>
          </p:cNvCxnSpPr>
          <p:nvPr/>
        </p:nvCxnSpPr>
        <p:spPr>
          <a:xfrm>
            <a:off x="2047220" y="2823865"/>
            <a:ext cx="304800" cy="2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B93231D-DC18-45CA-8A66-572B116D4EAA}"/>
              </a:ext>
            </a:extLst>
          </p:cNvPr>
          <p:cNvSpPr txBox="1"/>
          <p:nvPr/>
        </p:nvSpPr>
        <p:spPr>
          <a:xfrm>
            <a:off x="53622" y="2639199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DD3CAA4-3EE5-4AFD-9527-B61B53A560AB}"/>
              </a:ext>
            </a:extLst>
          </p:cNvPr>
          <p:cNvSpPr txBox="1"/>
          <p:nvPr/>
        </p:nvSpPr>
        <p:spPr>
          <a:xfrm>
            <a:off x="2428220" y="2633555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2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B132DDA-412C-4053-A59E-FC294A5174EE}"/>
              </a:ext>
            </a:extLst>
          </p:cNvPr>
          <p:cNvCxnSpPr>
            <a:cxnSpLocks/>
          </p:cNvCxnSpPr>
          <p:nvPr/>
        </p:nvCxnSpPr>
        <p:spPr>
          <a:xfrm>
            <a:off x="824882" y="2823865"/>
            <a:ext cx="304800" cy="2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AE75BE3-A495-4FB5-8B63-F6282F742BE4}"/>
              </a:ext>
            </a:extLst>
          </p:cNvPr>
          <p:cNvSpPr/>
          <p:nvPr/>
        </p:nvSpPr>
        <p:spPr>
          <a:xfrm>
            <a:off x="1129682" y="4175762"/>
            <a:ext cx="914400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B7DA0FD-3D0A-49B3-93E9-52EC2FDB80BF}"/>
              </a:ext>
            </a:extLst>
          </p:cNvPr>
          <p:cNvCxnSpPr>
            <a:cxnSpLocks/>
          </p:cNvCxnSpPr>
          <p:nvPr/>
        </p:nvCxnSpPr>
        <p:spPr>
          <a:xfrm>
            <a:off x="2044082" y="4404362"/>
            <a:ext cx="304800" cy="2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B34828B-C459-4A88-B882-3E311778FD55}"/>
              </a:ext>
            </a:extLst>
          </p:cNvPr>
          <p:cNvSpPr txBox="1"/>
          <p:nvPr/>
        </p:nvSpPr>
        <p:spPr>
          <a:xfrm>
            <a:off x="-54405" y="4372537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500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1A2D7E2-BC49-49F0-BCAB-E15ACD64DC06}"/>
              </a:ext>
            </a:extLst>
          </p:cNvPr>
          <p:cNvSpPr txBox="1"/>
          <p:nvPr/>
        </p:nvSpPr>
        <p:spPr>
          <a:xfrm>
            <a:off x="2348882" y="4363986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500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5AA8562-B9AC-4917-96B7-581F69F7B20E}"/>
              </a:ext>
            </a:extLst>
          </p:cNvPr>
          <p:cNvCxnSpPr>
            <a:cxnSpLocks/>
          </p:cNvCxnSpPr>
          <p:nvPr/>
        </p:nvCxnSpPr>
        <p:spPr>
          <a:xfrm>
            <a:off x="821744" y="4404362"/>
            <a:ext cx="304800" cy="2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DAE9574-2ABD-4695-979F-E56B4DAE1AAA}"/>
              </a:ext>
            </a:extLst>
          </p:cNvPr>
          <p:cNvSpPr txBox="1"/>
          <p:nvPr/>
        </p:nvSpPr>
        <p:spPr>
          <a:xfrm>
            <a:off x="1416784" y="2976306"/>
            <a:ext cx="45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.</a:t>
            </a:r>
          </a:p>
          <a:p>
            <a:r>
              <a:rPr lang="en-US" sz="2400" b="1" dirty="0"/>
              <a:t>.</a:t>
            </a:r>
          </a:p>
          <a:p>
            <a:r>
              <a:rPr lang="en-US" sz="2400" b="1" dirty="0"/>
              <a:t>.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B50780D8-A561-4E29-B1EE-0ABE9EA1AC37}"/>
              </a:ext>
            </a:extLst>
          </p:cNvPr>
          <p:cNvSpPr/>
          <p:nvPr/>
        </p:nvSpPr>
        <p:spPr>
          <a:xfrm>
            <a:off x="6858876" y="2685981"/>
            <a:ext cx="914400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9E3BD61-E670-4206-943F-DB96850ED4C2}"/>
              </a:ext>
            </a:extLst>
          </p:cNvPr>
          <p:cNvCxnSpPr>
            <a:cxnSpLocks/>
          </p:cNvCxnSpPr>
          <p:nvPr/>
        </p:nvCxnSpPr>
        <p:spPr>
          <a:xfrm>
            <a:off x="7773276" y="2914581"/>
            <a:ext cx="304800" cy="2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EF01CB4-87B9-4DFB-B3F2-29F04D477872}"/>
              </a:ext>
            </a:extLst>
          </p:cNvPr>
          <p:cNvSpPr txBox="1"/>
          <p:nvPr/>
        </p:nvSpPr>
        <p:spPr>
          <a:xfrm>
            <a:off x="5779678" y="2729915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1’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059F46B-E760-4A26-A74C-E1DED0CF0C49}"/>
              </a:ext>
            </a:extLst>
          </p:cNvPr>
          <p:cNvSpPr txBox="1"/>
          <p:nvPr/>
        </p:nvSpPr>
        <p:spPr>
          <a:xfrm>
            <a:off x="8154276" y="2724271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1’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8B99895-BB5A-41B1-9D3C-554A48CBE236}"/>
              </a:ext>
            </a:extLst>
          </p:cNvPr>
          <p:cNvCxnSpPr>
            <a:cxnSpLocks/>
          </p:cNvCxnSpPr>
          <p:nvPr/>
        </p:nvCxnSpPr>
        <p:spPr>
          <a:xfrm>
            <a:off x="6550938" y="2914581"/>
            <a:ext cx="304800" cy="2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EEAA20B6-2142-4A33-81E2-FE855F972C48}"/>
              </a:ext>
            </a:extLst>
          </p:cNvPr>
          <p:cNvSpPr/>
          <p:nvPr/>
        </p:nvSpPr>
        <p:spPr>
          <a:xfrm>
            <a:off x="6848696" y="3223846"/>
            <a:ext cx="914400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C5C2AF3-32E1-4010-BC6A-318D3F1F0F54}"/>
              </a:ext>
            </a:extLst>
          </p:cNvPr>
          <p:cNvCxnSpPr>
            <a:cxnSpLocks/>
          </p:cNvCxnSpPr>
          <p:nvPr/>
        </p:nvCxnSpPr>
        <p:spPr>
          <a:xfrm>
            <a:off x="7763096" y="3452446"/>
            <a:ext cx="304800" cy="2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949D3969-6483-49A7-9B30-390C24989B30}"/>
              </a:ext>
            </a:extLst>
          </p:cNvPr>
          <p:cNvSpPr txBox="1"/>
          <p:nvPr/>
        </p:nvSpPr>
        <p:spPr>
          <a:xfrm>
            <a:off x="5769498" y="3267780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2’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62AA351-1343-4340-BD1F-EC45C3285806}"/>
              </a:ext>
            </a:extLst>
          </p:cNvPr>
          <p:cNvSpPr txBox="1"/>
          <p:nvPr/>
        </p:nvSpPr>
        <p:spPr>
          <a:xfrm>
            <a:off x="8144096" y="3262136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2’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6CB0EFD-8D91-47A3-AFCD-9BEE284E981C}"/>
              </a:ext>
            </a:extLst>
          </p:cNvPr>
          <p:cNvCxnSpPr>
            <a:cxnSpLocks/>
          </p:cNvCxnSpPr>
          <p:nvPr/>
        </p:nvCxnSpPr>
        <p:spPr>
          <a:xfrm>
            <a:off x="6540758" y="3452446"/>
            <a:ext cx="304800" cy="2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F1CFA69E-16C8-4CB3-A3B9-AB7003815A9C}"/>
              </a:ext>
            </a:extLst>
          </p:cNvPr>
          <p:cNvSpPr/>
          <p:nvPr/>
        </p:nvSpPr>
        <p:spPr>
          <a:xfrm>
            <a:off x="6858876" y="4747540"/>
            <a:ext cx="914400" cy="46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93F89ED-D570-4148-90FE-212B845E01AD}"/>
              </a:ext>
            </a:extLst>
          </p:cNvPr>
          <p:cNvCxnSpPr>
            <a:cxnSpLocks/>
          </p:cNvCxnSpPr>
          <p:nvPr/>
        </p:nvCxnSpPr>
        <p:spPr>
          <a:xfrm>
            <a:off x="7773276" y="4976140"/>
            <a:ext cx="304800" cy="2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6874D7A6-5CC4-409B-BB6B-D7CB493A3311}"/>
              </a:ext>
            </a:extLst>
          </p:cNvPr>
          <p:cNvSpPr txBox="1"/>
          <p:nvPr/>
        </p:nvSpPr>
        <p:spPr>
          <a:xfrm>
            <a:off x="5674789" y="4944315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500’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EA3803B-5051-42FE-997B-4AE12B6E572E}"/>
              </a:ext>
            </a:extLst>
          </p:cNvPr>
          <p:cNvSpPr txBox="1"/>
          <p:nvPr/>
        </p:nvSpPr>
        <p:spPr>
          <a:xfrm>
            <a:off x="7934936" y="4951549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500’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1464CD5-30EF-4BF8-9821-3587D72B790C}"/>
              </a:ext>
            </a:extLst>
          </p:cNvPr>
          <p:cNvCxnSpPr>
            <a:cxnSpLocks/>
          </p:cNvCxnSpPr>
          <p:nvPr/>
        </p:nvCxnSpPr>
        <p:spPr>
          <a:xfrm>
            <a:off x="6550938" y="4976140"/>
            <a:ext cx="304800" cy="2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8F5A4DF4-E9E0-419A-B008-9EF58A8CADD8}"/>
              </a:ext>
            </a:extLst>
          </p:cNvPr>
          <p:cNvSpPr txBox="1"/>
          <p:nvPr/>
        </p:nvSpPr>
        <p:spPr>
          <a:xfrm>
            <a:off x="7176741" y="3465203"/>
            <a:ext cx="45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.</a:t>
            </a:r>
          </a:p>
          <a:p>
            <a:r>
              <a:rPr lang="en-US" sz="2400" b="1" dirty="0"/>
              <a:t>.</a:t>
            </a:r>
          </a:p>
          <a:p>
            <a:r>
              <a:rPr lang="en-US" sz="2400" b="1" dirty="0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A47350-FD09-4B83-B217-DFC120A2A671}"/>
              </a:ext>
            </a:extLst>
          </p:cNvPr>
          <p:cNvSpPr txBox="1"/>
          <p:nvPr/>
        </p:nvSpPr>
        <p:spPr>
          <a:xfrm>
            <a:off x="3975509" y="3672781"/>
            <a:ext cx="1485795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Assimilation</a:t>
            </a: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32BDA3BA-19FE-48B7-B7C6-BED161643927}"/>
              </a:ext>
            </a:extLst>
          </p:cNvPr>
          <p:cNvSpPr/>
          <p:nvPr/>
        </p:nvSpPr>
        <p:spPr>
          <a:xfrm>
            <a:off x="1739641" y="5499627"/>
            <a:ext cx="304441" cy="46166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8C1B9A0-B806-4BFB-BB5A-B1F02B8AB032}"/>
              </a:ext>
            </a:extLst>
          </p:cNvPr>
          <p:cNvSpPr txBox="1"/>
          <p:nvPr/>
        </p:nvSpPr>
        <p:spPr>
          <a:xfrm>
            <a:off x="-95932" y="5488241"/>
            <a:ext cx="1598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Measurements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83572E6-D66F-43F9-A680-3EAFDC2AF578}"/>
              </a:ext>
            </a:extLst>
          </p:cNvPr>
          <p:cNvCxnSpPr>
            <a:cxnSpLocks/>
          </p:cNvCxnSpPr>
          <p:nvPr/>
        </p:nvCxnSpPr>
        <p:spPr>
          <a:xfrm>
            <a:off x="1422457" y="5705124"/>
            <a:ext cx="304800" cy="2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5D211EE6-8CC2-44F8-8D49-0DE919F5C774}"/>
              </a:ext>
            </a:extLst>
          </p:cNvPr>
          <p:cNvSpPr txBox="1"/>
          <p:nvPr/>
        </p:nvSpPr>
        <p:spPr>
          <a:xfrm>
            <a:off x="2362200" y="5059613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Meas. 1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DCE61D5-E3E2-4209-B978-C520F105745E}"/>
              </a:ext>
            </a:extLst>
          </p:cNvPr>
          <p:cNvSpPr txBox="1"/>
          <p:nvPr/>
        </p:nvSpPr>
        <p:spPr>
          <a:xfrm>
            <a:off x="2373487" y="5325226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Meas. 2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78CFD68-734D-465E-BE97-CCF6D46C2827}"/>
              </a:ext>
            </a:extLst>
          </p:cNvPr>
          <p:cNvSpPr txBox="1"/>
          <p:nvPr/>
        </p:nvSpPr>
        <p:spPr>
          <a:xfrm>
            <a:off x="2428220" y="5978969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Meas. 500</a:t>
            </a:r>
          </a:p>
        </p:txBody>
      </p:sp>
      <p:sp>
        <p:nvSpPr>
          <p:cNvPr id="103" name="Right Brace 102">
            <a:extLst>
              <a:ext uri="{FF2B5EF4-FFF2-40B4-BE49-F238E27FC236}">
                <a16:creationId xmlns:a16="http://schemas.microsoft.com/office/drawing/2014/main" id="{B8B4DC4C-8174-46E5-BCD2-E7AD6BC1D01E}"/>
              </a:ext>
            </a:extLst>
          </p:cNvPr>
          <p:cNvSpPr/>
          <p:nvPr/>
        </p:nvSpPr>
        <p:spPr>
          <a:xfrm>
            <a:off x="3454463" y="2095690"/>
            <a:ext cx="299094" cy="2637628"/>
          </a:xfrm>
          <a:prstGeom prst="rightBrace">
            <a:avLst>
              <a:gd name="adj1" fmla="val 8333"/>
              <a:gd name="adj2" fmla="val 25176"/>
            </a:avLst>
          </a:prstGeom>
          <a:ln w="222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ight Brace 103">
            <a:extLst>
              <a:ext uri="{FF2B5EF4-FFF2-40B4-BE49-F238E27FC236}">
                <a16:creationId xmlns:a16="http://schemas.microsoft.com/office/drawing/2014/main" id="{67E05519-F0E3-4DB1-A3A1-2E3D8C1CE1CA}"/>
              </a:ext>
            </a:extLst>
          </p:cNvPr>
          <p:cNvSpPr/>
          <p:nvPr/>
        </p:nvSpPr>
        <p:spPr>
          <a:xfrm>
            <a:off x="3461185" y="4938216"/>
            <a:ext cx="292372" cy="1410085"/>
          </a:xfrm>
          <a:prstGeom prst="rightBrace">
            <a:avLst>
              <a:gd name="adj1" fmla="val 8333"/>
              <a:gd name="adj2" fmla="val 21980"/>
            </a:avLst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B5FC9DF-B5CE-4746-9F50-47BE5518D119}"/>
              </a:ext>
            </a:extLst>
          </p:cNvPr>
          <p:cNvCxnSpPr>
            <a:cxnSpLocks/>
          </p:cNvCxnSpPr>
          <p:nvPr/>
        </p:nvCxnSpPr>
        <p:spPr>
          <a:xfrm>
            <a:off x="2126242" y="5244279"/>
            <a:ext cx="304800" cy="2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C14E4942-3A5B-409D-B830-3E723ADEE670}"/>
              </a:ext>
            </a:extLst>
          </p:cNvPr>
          <p:cNvCxnSpPr>
            <a:cxnSpLocks/>
          </p:cNvCxnSpPr>
          <p:nvPr/>
        </p:nvCxnSpPr>
        <p:spPr>
          <a:xfrm>
            <a:off x="2133600" y="5486400"/>
            <a:ext cx="304800" cy="2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424C132C-4213-4E5C-90FA-7D09EC124D17}"/>
              </a:ext>
            </a:extLst>
          </p:cNvPr>
          <p:cNvCxnSpPr>
            <a:cxnSpLocks/>
          </p:cNvCxnSpPr>
          <p:nvPr/>
        </p:nvCxnSpPr>
        <p:spPr>
          <a:xfrm>
            <a:off x="2133600" y="6169968"/>
            <a:ext cx="304800" cy="2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E614D529-640B-4D4A-853D-B5F267A17D6F}"/>
              </a:ext>
            </a:extLst>
          </p:cNvPr>
          <p:cNvSpPr txBox="1"/>
          <p:nvPr/>
        </p:nvSpPr>
        <p:spPr>
          <a:xfrm>
            <a:off x="2678355" y="5450652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.</a:t>
            </a:r>
          </a:p>
          <a:p>
            <a:r>
              <a:rPr lang="en-US" sz="1200" b="1" dirty="0"/>
              <a:t>.</a:t>
            </a:r>
          </a:p>
          <a:p>
            <a:r>
              <a:rPr lang="en-US" sz="1200" b="1" dirty="0"/>
              <a:t>.</a:t>
            </a:r>
          </a:p>
        </p:txBody>
      </p:sp>
      <p:sp>
        <p:nvSpPr>
          <p:cNvPr id="115" name="Arrow: Bent-Up 114">
            <a:extLst>
              <a:ext uri="{FF2B5EF4-FFF2-40B4-BE49-F238E27FC236}">
                <a16:creationId xmlns:a16="http://schemas.microsoft.com/office/drawing/2014/main" id="{84ECA57F-41FE-458F-8E82-5AF0BE087C6D}"/>
              </a:ext>
            </a:extLst>
          </p:cNvPr>
          <p:cNvSpPr/>
          <p:nvPr/>
        </p:nvSpPr>
        <p:spPr>
          <a:xfrm rot="10800000" flipH="1">
            <a:off x="3772976" y="2677656"/>
            <a:ext cx="1086162" cy="972687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Arrow: Bent-Up 115">
            <a:extLst>
              <a:ext uri="{FF2B5EF4-FFF2-40B4-BE49-F238E27FC236}">
                <a16:creationId xmlns:a16="http://schemas.microsoft.com/office/drawing/2014/main" id="{239A8E86-ABF7-4A96-84E8-B0F8280C8AEE}"/>
              </a:ext>
            </a:extLst>
          </p:cNvPr>
          <p:cNvSpPr/>
          <p:nvPr/>
        </p:nvSpPr>
        <p:spPr>
          <a:xfrm rot="10800000" flipH="1" flipV="1">
            <a:off x="3745569" y="4310830"/>
            <a:ext cx="1170133" cy="104531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Left Brace 116">
            <a:extLst>
              <a:ext uri="{FF2B5EF4-FFF2-40B4-BE49-F238E27FC236}">
                <a16:creationId xmlns:a16="http://schemas.microsoft.com/office/drawing/2014/main" id="{CFD374A4-581D-48EC-85D0-D63DB24F0462}"/>
              </a:ext>
            </a:extLst>
          </p:cNvPr>
          <p:cNvSpPr/>
          <p:nvPr/>
        </p:nvSpPr>
        <p:spPr>
          <a:xfrm>
            <a:off x="5444021" y="2724271"/>
            <a:ext cx="335657" cy="25088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8CAC7BF-7F34-47FD-8543-3F79E4C033DB}"/>
              </a:ext>
            </a:extLst>
          </p:cNvPr>
          <p:cNvSpPr txBox="1"/>
          <p:nvPr/>
        </p:nvSpPr>
        <p:spPr>
          <a:xfrm>
            <a:off x="863663" y="1616523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Prior Ensemble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F2AF4C0-8852-4E7D-ACE0-8B3796EF26BF}"/>
              </a:ext>
            </a:extLst>
          </p:cNvPr>
          <p:cNvSpPr txBox="1"/>
          <p:nvPr/>
        </p:nvSpPr>
        <p:spPr>
          <a:xfrm>
            <a:off x="5815983" y="1634835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Posterior Ensemble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15644D5-F487-4166-A435-13005B5D97FD}"/>
              </a:ext>
            </a:extLst>
          </p:cNvPr>
          <p:cNvSpPr txBox="1"/>
          <p:nvPr/>
        </p:nvSpPr>
        <p:spPr>
          <a:xfrm>
            <a:off x="4320728" y="0"/>
            <a:ext cx="4823271" cy="110799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129F95B-335F-4B2C-A0AC-61BDC7169358}"/>
              </a:ext>
            </a:extLst>
          </p:cNvPr>
          <p:cNvSpPr txBox="1"/>
          <p:nvPr/>
        </p:nvSpPr>
        <p:spPr>
          <a:xfrm>
            <a:off x="0" y="0"/>
            <a:ext cx="4343400" cy="110799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Uncertainty in Models &amp; Data</a:t>
            </a:r>
          </a:p>
          <a:p>
            <a:pPr algn="r"/>
            <a:r>
              <a:rPr lang="en-US" sz="1100" dirty="0">
                <a:latin typeface="Arial Black" pitchFamily="34" charset="0"/>
              </a:rPr>
              <a:t>Data Assimilation</a:t>
            </a:r>
            <a:br>
              <a:rPr lang="en-US" sz="1100" dirty="0">
                <a:latin typeface="Arial Black" pitchFamily="34" charset="0"/>
              </a:rPr>
            </a:b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Yucaipa Integrated Hydrologic Model</a:t>
            </a:r>
          </a:p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Use of Ensemble Smoother in Calibration</a:t>
            </a:r>
          </a:p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Model Fit</a:t>
            </a:r>
            <a:b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</a:b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Estimated Parameters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545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1107996"/>
            <a:ext cx="9143999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Comparison with other methods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553200"/>
            <a:ext cx="9143999" cy="304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38100" y="6629400"/>
            <a:ext cx="2133600" cy="228600"/>
          </a:xfrm>
        </p:spPr>
        <p:txBody>
          <a:bodyPr/>
          <a:lstStyle/>
          <a:p>
            <a:fld id="{9CFA3F33-1230-4872-BFAA-6BC1773BD340}" type="datetime1">
              <a:rPr lang="en-US" smtClean="0">
                <a:solidFill>
                  <a:schemeClr val="tx1"/>
                </a:solidFill>
              </a:rPr>
              <a:t>11/30/2018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990247" y="6446837"/>
            <a:ext cx="2133600" cy="365125"/>
          </a:xfrm>
        </p:spPr>
        <p:txBody>
          <a:bodyPr/>
          <a:lstStyle/>
          <a:p>
            <a:fld id="{C7A9079C-050D-4F91-A055-38EA52C2C15A}" type="slidenum">
              <a:rPr lang="en-US" smtClean="0">
                <a:solidFill>
                  <a:schemeClr val="tx1"/>
                </a:solidFill>
              </a:rPr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1506" name="Picture 2" descr="Image result for gradient descent method">
            <a:extLst>
              <a:ext uri="{FF2B5EF4-FFF2-40B4-BE49-F238E27FC236}">
                <a16:creationId xmlns:a16="http://schemas.microsoft.com/office/drawing/2014/main" id="{EA5031EA-F8C7-4C78-974F-9B739173D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246" y="1801556"/>
            <a:ext cx="4571554" cy="238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CAF9D4-A565-4FCE-A3C7-E006D996DC31}"/>
              </a:ext>
            </a:extLst>
          </p:cNvPr>
          <p:cNvSpPr/>
          <p:nvPr/>
        </p:nvSpPr>
        <p:spPr>
          <a:xfrm>
            <a:off x="5316674" y="3871685"/>
            <a:ext cx="383446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Source :https://hackernoon.com/gradient-descent-aynk-7cbe95a778da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565DE-FD3A-48A0-9EE1-4A031EAB22D2}"/>
              </a:ext>
            </a:extLst>
          </p:cNvPr>
          <p:cNvSpPr txBox="1"/>
          <p:nvPr/>
        </p:nvSpPr>
        <p:spPr>
          <a:xfrm>
            <a:off x="247872" y="1661472"/>
            <a:ext cx="440032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Gradient-Based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Gradient-based methods (Like </a:t>
            </a:r>
            <a:r>
              <a:rPr lang="en-US" dirty="0" err="1"/>
              <a:t>Levenberg</a:t>
            </a:r>
            <a:r>
              <a:rPr lang="en-US" dirty="0"/>
              <a:t> Marquardt  method in PEST)  are sensitive to the initial parameter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Gradient-based methods require at least as many runs as the number of unknown parameters.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UQ can be done as a separate step.</a:t>
            </a:r>
          </a:p>
          <a:p>
            <a:endParaRPr lang="en-US" b="1" u="sng" dirty="0"/>
          </a:p>
          <a:p>
            <a:r>
              <a:rPr lang="en-US" b="1" u="sng" dirty="0"/>
              <a:t>Data Assimilation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ensemble of initial parameter values (Prior Ensemble) are used.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Forward runs (Sample size) is much smaller (m~10</a:t>
            </a:r>
            <a:r>
              <a:rPr lang="en-US" baseline="30000" dirty="0"/>
              <a:t>2</a:t>
            </a:r>
            <a:r>
              <a:rPr lang="en-US" dirty="0"/>
              <a:t>) than number of estimated parameters (n~10</a:t>
            </a:r>
            <a:r>
              <a:rPr lang="en-US" baseline="30000" dirty="0"/>
              <a:t>6</a:t>
            </a:r>
            <a:r>
              <a:rPr lang="en-US" dirty="0"/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Uncertainty Quantification (UQ) is built in the data assimilation.</a:t>
            </a:r>
          </a:p>
        </p:txBody>
      </p:sp>
      <p:pic>
        <p:nvPicPr>
          <p:cNvPr id="20482" name="Picture 2" descr="Image result for sampling error sample size">
            <a:extLst>
              <a:ext uri="{FF2B5EF4-FFF2-40B4-BE49-F238E27FC236}">
                <a16:creationId xmlns:a16="http://schemas.microsoft.com/office/drawing/2014/main" id="{6B442699-21F0-4A08-A91B-6EDDB76E6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227" y="4512658"/>
            <a:ext cx="3276600" cy="197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6E0DE3-5822-437F-8C69-65A2A54B50F1}"/>
              </a:ext>
            </a:extLst>
          </p:cNvPr>
          <p:cNvSpPr txBox="1"/>
          <p:nvPr/>
        </p:nvSpPr>
        <p:spPr>
          <a:xfrm>
            <a:off x="7791227" y="4511003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O(1/N)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30576C-F0CD-40CF-8738-796C92F6332D}"/>
              </a:ext>
            </a:extLst>
          </p:cNvPr>
          <p:cNvSpPr txBox="1"/>
          <p:nvPr/>
        </p:nvSpPr>
        <p:spPr>
          <a:xfrm>
            <a:off x="4320728" y="0"/>
            <a:ext cx="4823271" cy="110799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CFD659-2BCA-464D-858C-391E4E266EAF}"/>
              </a:ext>
            </a:extLst>
          </p:cNvPr>
          <p:cNvSpPr txBox="1"/>
          <p:nvPr/>
        </p:nvSpPr>
        <p:spPr>
          <a:xfrm>
            <a:off x="0" y="0"/>
            <a:ext cx="4343400" cy="110799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Arial Black" pitchFamily="34" charset="0"/>
              </a:rPr>
              <a:t>Uncertainty in Models &amp; Data</a:t>
            </a:r>
          </a:p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Data Assimilation</a:t>
            </a:r>
            <a:br>
              <a:rPr lang="en-US" sz="1100" dirty="0">
                <a:latin typeface="Arial Black" pitchFamily="34" charset="0"/>
              </a:rPr>
            </a:b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Yucaipa Integrated Hydrologic Model</a:t>
            </a:r>
          </a:p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Use of Ensemble Smoother in Calibration</a:t>
            </a:r>
          </a:p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Model Fit</a:t>
            </a:r>
            <a:b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</a:b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Estimated Parameters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671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1107996"/>
            <a:ext cx="9143999" cy="46166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More than calibration …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436" y="6553200"/>
            <a:ext cx="9143999" cy="304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38100" y="6629400"/>
            <a:ext cx="2133600" cy="228600"/>
          </a:xfrm>
        </p:spPr>
        <p:txBody>
          <a:bodyPr/>
          <a:lstStyle/>
          <a:p>
            <a:fld id="{9CFA3F33-1230-4872-BFAA-6BC1773BD340}" type="datetime1">
              <a:rPr lang="en-US" smtClean="0">
                <a:solidFill>
                  <a:schemeClr val="tx1"/>
                </a:solidFill>
              </a:rPr>
              <a:t>11/30/2018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990247" y="6446837"/>
            <a:ext cx="2133600" cy="365125"/>
          </a:xfrm>
        </p:spPr>
        <p:txBody>
          <a:bodyPr/>
          <a:lstStyle/>
          <a:p>
            <a:fld id="{C7A9079C-050D-4F91-A055-38EA52C2C15A}" type="slidenum">
              <a:rPr lang="en-US" smtClean="0">
                <a:solidFill>
                  <a:schemeClr val="tx1"/>
                </a:solidFill>
              </a:rPr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D116A6-84EA-4CF0-AB42-A0DCADE9B7DB}"/>
              </a:ext>
            </a:extLst>
          </p:cNvPr>
          <p:cNvSpPr txBox="1"/>
          <p:nvPr/>
        </p:nvSpPr>
        <p:spPr>
          <a:xfrm>
            <a:off x="4320728" y="0"/>
            <a:ext cx="4823271" cy="110799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 Black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C1F88B3-9CA4-431E-9572-B5F798DBCC94}"/>
              </a:ext>
            </a:extLst>
          </p:cNvPr>
          <p:cNvGrpSpPr/>
          <p:nvPr/>
        </p:nvGrpSpPr>
        <p:grpSpPr>
          <a:xfrm>
            <a:off x="2794542" y="2581853"/>
            <a:ext cx="2620393" cy="939919"/>
            <a:chOff x="3184819" y="1335581"/>
            <a:chExt cx="2504356" cy="939919"/>
          </a:xfrm>
          <a:scene3d>
            <a:camera prst="orthographicFront"/>
            <a:lightRig rig="flat" dir="t"/>
          </a:scene3d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C9943C9-3F66-4145-8390-1A0ABB2B25B6}"/>
                </a:ext>
              </a:extLst>
            </p:cNvPr>
            <p:cNvSpPr/>
            <p:nvPr/>
          </p:nvSpPr>
          <p:spPr>
            <a:xfrm>
              <a:off x="3184820" y="1335581"/>
              <a:ext cx="2319533" cy="939919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740AF11-C641-4235-9890-8E0021835525}"/>
                </a:ext>
              </a:extLst>
            </p:cNvPr>
            <p:cNvSpPr txBox="1"/>
            <p:nvPr/>
          </p:nvSpPr>
          <p:spPr>
            <a:xfrm>
              <a:off x="3184819" y="1335581"/>
              <a:ext cx="2504356" cy="93991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Model</a:t>
              </a:r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F883185-070F-4E07-B857-2A0A6143C220}"/>
              </a:ext>
            </a:extLst>
          </p:cNvPr>
          <p:cNvCxnSpPr>
            <a:cxnSpLocks/>
          </p:cNvCxnSpPr>
          <p:nvPr/>
        </p:nvCxnSpPr>
        <p:spPr>
          <a:xfrm>
            <a:off x="877885" y="3237064"/>
            <a:ext cx="1916656" cy="7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3E830B0-AD6B-4DDD-A903-87374CB4CC9A}"/>
              </a:ext>
            </a:extLst>
          </p:cNvPr>
          <p:cNvCxnSpPr>
            <a:cxnSpLocks/>
          </p:cNvCxnSpPr>
          <p:nvPr/>
        </p:nvCxnSpPr>
        <p:spPr>
          <a:xfrm flipV="1">
            <a:off x="5205385" y="3026070"/>
            <a:ext cx="1594536" cy="5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AAF6DE6-B507-4122-8B85-140EBDDFC298}"/>
              </a:ext>
            </a:extLst>
          </p:cNvPr>
          <p:cNvCxnSpPr>
            <a:cxnSpLocks/>
          </p:cNvCxnSpPr>
          <p:nvPr/>
        </p:nvCxnSpPr>
        <p:spPr>
          <a:xfrm>
            <a:off x="877883" y="2785109"/>
            <a:ext cx="19166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E68A2C4-7F11-41F9-80E0-E81E9580E091}"/>
              </a:ext>
            </a:extLst>
          </p:cNvPr>
          <p:cNvSpPr txBox="1"/>
          <p:nvPr/>
        </p:nvSpPr>
        <p:spPr>
          <a:xfrm>
            <a:off x="634488" y="2377677"/>
            <a:ext cx="2620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Static Parameters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0EC51FF-387C-4CB6-97A1-18B8FA777965}"/>
              </a:ext>
            </a:extLst>
          </p:cNvPr>
          <p:cNvSpPr txBox="1"/>
          <p:nvPr/>
        </p:nvSpPr>
        <p:spPr>
          <a:xfrm>
            <a:off x="657066" y="2861310"/>
            <a:ext cx="2620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Forcing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13BC686-9A51-471A-94D6-7A0960D51DFC}"/>
              </a:ext>
            </a:extLst>
          </p:cNvPr>
          <p:cNvSpPr txBox="1"/>
          <p:nvPr/>
        </p:nvSpPr>
        <p:spPr>
          <a:xfrm>
            <a:off x="6858000" y="2861310"/>
            <a:ext cx="2620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Dynamic States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66EB198-46C7-4D94-AB7B-A60BEC947607}"/>
              </a:ext>
            </a:extLst>
          </p:cNvPr>
          <p:cNvGrpSpPr/>
          <p:nvPr/>
        </p:nvGrpSpPr>
        <p:grpSpPr>
          <a:xfrm>
            <a:off x="2704936" y="3737489"/>
            <a:ext cx="2620393" cy="939919"/>
            <a:chOff x="3184819" y="1335581"/>
            <a:chExt cx="2504356" cy="939919"/>
          </a:xfrm>
          <a:scene3d>
            <a:camera prst="orthographicFront"/>
            <a:lightRig rig="flat" dir="t"/>
          </a:scene3d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B6724E13-82AB-4BE9-A3D1-8856A7C07394}"/>
                </a:ext>
              </a:extLst>
            </p:cNvPr>
            <p:cNvSpPr/>
            <p:nvPr/>
          </p:nvSpPr>
          <p:spPr>
            <a:xfrm>
              <a:off x="3184820" y="1335581"/>
              <a:ext cx="2319533" cy="939919"/>
            </a:xfrm>
            <a:prstGeom prst="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6F51F64-9D06-4AC8-ADBA-6BC0F6B09C31}"/>
                </a:ext>
              </a:extLst>
            </p:cNvPr>
            <p:cNvSpPr txBox="1"/>
            <p:nvPr/>
          </p:nvSpPr>
          <p:spPr>
            <a:xfrm>
              <a:off x="3184819" y="1335581"/>
              <a:ext cx="2504356" cy="93991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Data Assimilation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8A91CBD1-56DE-4D2B-99A1-707D136E5763}"/>
              </a:ext>
            </a:extLst>
          </p:cNvPr>
          <p:cNvSpPr txBox="1"/>
          <p:nvPr/>
        </p:nvSpPr>
        <p:spPr>
          <a:xfrm>
            <a:off x="6786535" y="3994614"/>
            <a:ext cx="2620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Measurements</a:t>
            </a:r>
          </a:p>
        </p:txBody>
      </p:sp>
      <p:cxnSp>
        <p:nvCxnSpPr>
          <p:cNvPr id="21507" name="Straight Arrow Connector 21506">
            <a:extLst>
              <a:ext uri="{FF2B5EF4-FFF2-40B4-BE49-F238E27FC236}">
                <a16:creationId xmlns:a16="http://schemas.microsoft.com/office/drawing/2014/main" id="{BBB74278-42DF-4F79-95C3-DCF4FCC530C7}"/>
              </a:ext>
            </a:extLst>
          </p:cNvPr>
          <p:cNvCxnSpPr>
            <a:stCxn id="65" idx="1"/>
          </p:cNvCxnSpPr>
          <p:nvPr/>
        </p:nvCxnSpPr>
        <p:spPr>
          <a:xfrm flipH="1">
            <a:off x="5325329" y="4179280"/>
            <a:ext cx="14612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11" name="Straight Connector 21510">
            <a:extLst>
              <a:ext uri="{FF2B5EF4-FFF2-40B4-BE49-F238E27FC236}">
                <a16:creationId xmlns:a16="http://schemas.microsoft.com/office/drawing/2014/main" id="{085EDAB3-47ED-4C99-A827-882D8BA870D4}"/>
              </a:ext>
            </a:extLst>
          </p:cNvPr>
          <p:cNvCxnSpPr>
            <a:stCxn id="63" idx="1"/>
          </p:cNvCxnSpPr>
          <p:nvPr/>
        </p:nvCxnSpPr>
        <p:spPr>
          <a:xfrm flipH="1" flipV="1">
            <a:off x="253488" y="4207448"/>
            <a:ext cx="245144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13" name="Straight Connector 21512">
            <a:extLst>
              <a:ext uri="{FF2B5EF4-FFF2-40B4-BE49-F238E27FC236}">
                <a16:creationId xmlns:a16="http://schemas.microsoft.com/office/drawing/2014/main" id="{BAB5BE80-8C21-4A80-8F25-8DBBD0F042A6}"/>
              </a:ext>
            </a:extLst>
          </p:cNvPr>
          <p:cNvCxnSpPr/>
          <p:nvPr/>
        </p:nvCxnSpPr>
        <p:spPr>
          <a:xfrm flipV="1">
            <a:off x="253488" y="2487051"/>
            <a:ext cx="0" cy="17203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15" name="Straight Arrow Connector 21514">
            <a:extLst>
              <a:ext uri="{FF2B5EF4-FFF2-40B4-BE49-F238E27FC236}">
                <a16:creationId xmlns:a16="http://schemas.microsoft.com/office/drawing/2014/main" id="{37D63D2F-213A-44D2-9C5E-F6434D355806}"/>
              </a:ext>
            </a:extLst>
          </p:cNvPr>
          <p:cNvCxnSpPr/>
          <p:nvPr/>
        </p:nvCxnSpPr>
        <p:spPr>
          <a:xfrm>
            <a:off x="253488" y="2487051"/>
            <a:ext cx="228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43DE8D3-DC9D-410C-BBF5-EB0BAB88089F}"/>
              </a:ext>
            </a:extLst>
          </p:cNvPr>
          <p:cNvCxnSpPr/>
          <p:nvPr/>
        </p:nvCxnSpPr>
        <p:spPr>
          <a:xfrm>
            <a:off x="264324" y="3045976"/>
            <a:ext cx="228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6" name="TextBox 21515">
            <a:extLst>
              <a:ext uri="{FF2B5EF4-FFF2-40B4-BE49-F238E27FC236}">
                <a16:creationId xmlns:a16="http://schemas.microsoft.com/office/drawing/2014/main" id="{BF99BA72-F8E8-4E87-AD40-C59523C93911}"/>
              </a:ext>
            </a:extLst>
          </p:cNvPr>
          <p:cNvSpPr txBox="1"/>
          <p:nvPr/>
        </p:nvSpPr>
        <p:spPr>
          <a:xfrm>
            <a:off x="5269193" y="2697729"/>
            <a:ext cx="1159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F0F8A6-6AD8-45FC-8218-25065B619EE8}"/>
              </a:ext>
            </a:extLst>
          </p:cNvPr>
          <p:cNvSpPr txBox="1"/>
          <p:nvPr/>
        </p:nvSpPr>
        <p:spPr>
          <a:xfrm>
            <a:off x="957930" y="3844539"/>
            <a:ext cx="1159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</a:t>
            </a:r>
          </a:p>
        </p:txBody>
      </p:sp>
      <p:cxnSp>
        <p:nvCxnSpPr>
          <p:cNvPr id="80" name="Connector: Curved 79">
            <a:extLst>
              <a:ext uri="{FF2B5EF4-FFF2-40B4-BE49-F238E27FC236}">
                <a16:creationId xmlns:a16="http://schemas.microsoft.com/office/drawing/2014/main" id="{5D75FE33-CD25-44E3-B677-799EE1B51072}"/>
              </a:ext>
            </a:extLst>
          </p:cNvPr>
          <p:cNvCxnSpPr>
            <a:cxnSpLocks/>
          </p:cNvCxnSpPr>
          <p:nvPr/>
        </p:nvCxnSpPr>
        <p:spPr>
          <a:xfrm rot="10800000" flipV="1">
            <a:off x="5325332" y="3172756"/>
            <a:ext cx="1532669" cy="67178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Curved 81">
            <a:extLst>
              <a:ext uri="{FF2B5EF4-FFF2-40B4-BE49-F238E27FC236}">
                <a16:creationId xmlns:a16="http://schemas.microsoft.com/office/drawing/2014/main" id="{F363F13C-6052-4BDF-9376-AAF99AD2ADCA}"/>
              </a:ext>
            </a:extLst>
          </p:cNvPr>
          <p:cNvCxnSpPr>
            <a:cxnSpLocks/>
          </p:cNvCxnSpPr>
          <p:nvPr/>
        </p:nvCxnSpPr>
        <p:spPr>
          <a:xfrm flipV="1">
            <a:off x="5363043" y="3271651"/>
            <a:ext cx="1598741" cy="74801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59B432BE-2184-4FD7-A4A6-BE7251EE37A0}"/>
              </a:ext>
            </a:extLst>
          </p:cNvPr>
          <p:cNvSpPr txBox="1"/>
          <p:nvPr/>
        </p:nvSpPr>
        <p:spPr>
          <a:xfrm rot="19545883">
            <a:off x="6107900" y="3312775"/>
            <a:ext cx="750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Update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C2B8AF0-2C6D-4F6E-B165-F18AE03BFE6E}"/>
              </a:ext>
            </a:extLst>
          </p:cNvPr>
          <p:cNvSpPr txBox="1"/>
          <p:nvPr/>
        </p:nvSpPr>
        <p:spPr>
          <a:xfrm rot="18655610">
            <a:off x="5626971" y="3312323"/>
            <a:ext cx="750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forecast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22DF0C9-FA6A-4644-B5B1-3835E79F6A02}"/>
              </a:ext>
            </a:extLst>
          </p:cNvPr>
          <p:cNvSpPr txBox="1"/>
          <p:nvPr/>
        </p:nvSpPr>
        <p:spPr>
          <a:xfrm>
            <a:off x="0" y="0"/>
            <a:ext cx="4343400" cy="110799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Uncertainty in Models &amp; Data</a:t>
            </a:r>
          </a:p>
          <a:p>
            <a:pPr algn="r"/>
            <a:r>
              <a:rPr lang="en-US" sz="1100" dirty="0">
                <a:latin typeface="Arial Black" pitchFamily="34" charset="0"/>
              </a:rPr>
              <a:t>Data Assimilation</a:t>
            </a:r>
            <a:br>
              <a:rPr lang="en-US" sz="1100" dirty="0">
                <a:latin typeface="Arial Black" pitchFamily="34" charset="0"/>
              </a:rPr>
            </a:b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Yucaipa Integrated Hydrologic Model</a:t>
            </a:r>
          </a:p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Use of Ensemble Smoother in Calibration</a:t>
            </a:r>
          </a:p>
          <a:p>
            <a:pPr algn="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Model Fit</a:t>
            </a:r>
            <a:b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</a:b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Arial Black" pitchFamily="34" charset="0"/>
              </a:rPr>
              <a:t>Estimated Parameters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707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76828</TotalTime>
  <Words>1427</Words>
  <Application>Microsoft Office PowerPoint</Application>
  <PresentationFormat>On-screen Show (4:3)</PresentationFormat>
  <Paragraphs>602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MS PGothic</vt:lpstr>
      <vt:lpstr>Arial</vt:lpstr>
      <vt:lpstr>Arial Black</vt:lpstr>
      <vt:lpstr>Arial Narrow</vt:lpstr>
      <vt:lpstr>Arial Rounded MT Bold</vt:lpstr>
      <vt:lpstr>Calibri</vt:lpstr>
      <vt:lpstr>Cambria Math</vt:lpstr>
      <vt:lpstr>Courier New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.</dc:creator>
  <cp:lastModifiedBy>Alzraiee, Ayman H</cp:lastModifiedBy>
  <cp:revision>477</cp:revision>
  <dcterms:created xsi:type="dcterms:W3CDTF">2013-05-20T20:58:18Z</dcterms:created>
  <dcterms:modified xsi:type="dcterms:W3CDTF">2018-12-01T00:00:05Z</dcterms:modified>
</cp:coreProperties>
</file>